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0" r:id="rId3"/>
    <p:sldId id="270" r:id="rId4"/>
    <p:sldId id="271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00CCFF"/>
    <a:srgbClr val="006CFF"/>
    <a:srgbClr val="97000B"/>
    <a:srgbClr val="F9D600"/>
    <a:srgbClr val="324057"/>
    <a:srgbClr val="007CCE"/>
    <a:srgbClr val="2A1255"/>
    <a:srgbClr val="A58C51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15904" y="5020690"/>
            <a:ext cx="7649496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Адаптивная мозаика.</a:t>
            </a:r>
          </a:p>
          <a:p>
            <a:r>
              <a:rPr lang="ru-RU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Развивающий уход за детьми с тяжелыми и множественными нарушениями развития.</a:t>
            </a:r>
          </a:p>
          <a:p>
            <a:endParaRPr lang="en-US" sz="48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C8725AF-09B8-D479-92BB-101DF4453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46" y="6419441"/>
            <a:ext cx="443055" cy="4385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4154CCF-F2D4-DD34-FF8C-88AE820F67D7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342" y="3215970"/>
            <a:ext cx="8340810" cy="13377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853" y="475357"/>
            <a:ext cx="74669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Профилактика вторичных нарушений у детей, не имеющих возможности самостоятельно изменить положение тела.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§"/>
            </a:pPr>
            <a:r>
              <a:rPr lang="ru-RU" sz="2000" dirty="0"/>
              <a:t>Определить и соблюдать расписание смены положения тела ребенка в течение дня и во время сна. 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§"/>
            </a:pPr>
            <a:r>
              <a:rPr lang="ru-RU" sz="2000" dirty="0"/>
              <a:t>Поза ребенка всегда должна быть физиологичной – т.е. безопасной и стабильной, не должна вызывать повышения мышечного тонуса, боли; нарушать дыхание; должна помогать ребенку быть активным (наблюдать за окружающей средой, играть, общаться)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§"/>
            </a:pPr>
            <a:r>
              <a:rPr lang="ru-RU" sz="2000" dirty="0"/>
              <a:t>Для обеспечения правильного позиционирования могут быть использованы различные мягкие материалы (подушки, валики и т.д.) и технические средства реабилитации. </a:t>
            </a:r>
          </a:p>
        </p:txBody>
      </p:sp>
    </p:spTree>
    <p:extLst>
      <p:ext uri="{BB962C8B-B14F-4D97-AF65-F5344CB8AC3E}">
        <p14:creationId xmlns:p14="http://schemas.microsoft.com/office/powerpoint/2010/main" val="265131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829" y="3232281"/>
            <a:ext cx="6916571" cy="13377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Кормление и самостоятельная еда</a:t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200" b="1" dirty="0">
                <a:latin typeface="+mn-lt"/>
              </a:rPr>
              <a:t> 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Во время кормления необходимо соблюдать следующие условия: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700" dirty="0">
                <a:latin typeface="+mn-lt"/>
              </a:rPr>
              <a:t>Поддерживать контакт с ребенком.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Кормить ребенка в положении сидя. 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Формировать и развивать навыки самостоятельного приема пищи.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31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05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073" y="7862887"/>
            <a:ext cx="6796327" cy="133773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Необходимо подобрать: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dirty="0">
                <a:latin typeface="+mn-lt"/>
              </a:rPr>
              <a:t>оптимальное положение взрослого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оптимальное для ребенка место для кормления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оптимальную консистенцию и температуру пищи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удобную посуду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предоставлять ребенку возможность жевать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обеспечивать соответствующее потребностям ребенка количество жидкости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очищать ротовую полость ребенка после еды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	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	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	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	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601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388" y="3135157"/>
            <a:ext cx="7263548" cy="13377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Процесс одевания / раздевания можно использовать для развития у детей:</a:t>
            </a:r>
            <a:r>
              <a:rPr lang="ru-RU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/>
              <a:t>- </a:t>
            </a:r>
            <a:r>
              <a:rPr lang="ru-RU" sz="2700" dirty="0">
                <a:latin typeface="+mn-lt"/>
              </a:rPr>
              <a:t>навыков самообслуживания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- представлений о схеме тела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- мелкой и крупной моторики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- коммуникативных навыков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- расширения представлений об устройстве окружающего мира (сезонности, разнообразие социальных ситуаций и т.д.).</a:t>
            </a:r>
            <a:br>
              <a:rPr lang="ru-RU" sz="2700" dirty="0">
                <a:latin typeface="+mn-lt"/>
              </a:rPr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96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980" y="83484"/>
            <a:ext cx="7886700" cy="13377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Развивающий уход</a:t>
            </a:r>
            <a: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9847" y="24311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4786" y="1021352"/>
            <a:ext cx="79601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400" b="1" dirty="0" smtClean="0"/>
              <a:t>Подход </a:t>
            </a:r>
            <a:r>
              <a:rPr lang="ru-RU" sz="2400" b="1" dirty="0"/>
              <a:t>к уходу и сопровождению детей с ТМНР, в процессе которого помимо задачи осуществления непосредственного физического ухода за ребенком, перед лицом, осуществляющим уход, стоит задача установления эмоциональных отношений, развития потенциала подопечного (развитие способностей и возможностей в различных значимых для ребенка сферах жизни, жизненных компетенций), в частности развития собственной активности несовершеннолетнего, профилактика и преодоление сенсорной, двигательной, социальной и других форм депривации, развитие коммуникативных способностей ребенка, навыков самообслуживания и участия в повседневных бытовых процедурах с целью последующего сокращения помощи со стороны ухаживающих за ним лиц. </a:t>
            </a: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537" y="1708176"/>
            <a:ext cx="7886700" cy="13377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Принципы развивающего ухода: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9847" y="2431140"/>
            <a:ext cx="629864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ru-RU" sz="2000" b="1" dirty="0"/>
              <a:t>Принцип уважения личности ребенка</a:t>
            </a:r>
            <a:endParaRPr lang="ru-RU" sz="2000" dirty="0"/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ru-RU" sz="2000" b="1" dirty="0"/>
              <a:t>Принцип индивидуального подхода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ru-RU" sz="2000" b="1" dirty="0"/>
              <a:t>Принцип развития собственной активности ребенка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ru-RU" sz="2000" b="1" dirty="0"/>
              <a:t>Принцип социальной интеграции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ru-RU" sz="2000" b="1" dirty="0"/>
              <a:t>Принцип комплексного воздействия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4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9847" y="24311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3536" y="2078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b="1" spc="-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баланса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перегрузки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spc="-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младенцев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маленьких</a:t>
            </a:r>
            <a:r>
              <a:rPr lang="ru-RU" b="1" spc="-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по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Эльсу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Бразельтону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Brazelton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8" y="1118553"/>
            <a:ext cx="7536652" cy="527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7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9847" y="24311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3536" y="2078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b="1" spc="-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баланса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перегрузки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spc="-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младенцев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маленьких</a:t>
            </a:r>
            <a:r>
              <a:rPr lang="ru-RU" b="1" spc="-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по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Эльсу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Бразельтону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Brazelton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2" y="1338035"/>
            <a:ext cx="8072437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42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165" y="339709"/>
            <a:ext cx="7440835" cy="13377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Создание оптимальной среды 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для жизни и развития ребенка с ТМНР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773" y="1196611"/>
            <a:ext cx="82600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u="sng" dirty="0" err="1"/>
              <a:t>Стрессогенная</a:t>
            </a:r>
            <a:r>
              <a:rPr lang="ru-RU" sz="2000" i="1" u="sng" dirty="0"/>
              <a:t> среда</a:t>
            </a:r>
            <a:r>
              <a:rPr lang="ru-RU" sz="2000" i="1" dirty="0"/>
              <a:t> </a:t>
            </a:r>
            <a:r>
              <a:rPr lang="ru-RU" sz="2000" dirty="0"/>
              <a:t>– это среда, в которой ребенок не может адаптироваться. Из-за сниженных возможностей адаптации дети с тяжелыми множественными нарушениями могут не справиться даже с небольшими изменениями в привычной обстановке.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u="sng" dirty="0"/>
              <a:t>Комфортная среда</a:t>
            </a:r>
            <a:r>
              <a:rPr lang="ru-RU" sz="2000" i="1" dirty="0"/>
              <a:t> </a:t>
            </a:r>
            <a:r>
              <a:rPr lang="ru-RU" sz="2000" dirty="0"/>
              <a:t>– это среда, в которой ребенок чувствует себя хорошо и спокойно. В такой среде ребенок адаптируется на базе существующих у него механизмов приспособления к окружению и регуляции поведения. Она нужна, чтобы помочь ребенку успокоиться, если он испытывает тревогу.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u="sng" dirty="0"/>
              <a:t>Развивающая среда</a:t>
            </a:r>
            <a:r>
              <a:rPr lang="ru-RU" sz="2000" i="1" dirty="0"/>
              <a:t> </a:t>
            </a:r>
            <a:r>
              <a:rPr lang="ru-RU" sz="2000" dirty="0"/>
              <a:t>вызывает временную </a:t>
            </a:r>
            <a:r>
              <a:rPr lang="ru-RU" sz="2000" dirty="0" err="1"/>
              <a:t>дезадаптацию</a:t>
            </a:r>
            <a:r>
              <a:rPr lang="ru-RU" sz="2000" dirty="0"/>
              <a:t>, которую ребенок способен преодолеть самостоятельно или с помощью других людей. Необходима для эмоционально-личностного развития ребенка, для появления у него новых способов взаимодействия с миром, расширения возможностей адаптации и в конечном итоге – для гибкого поведения в самых разных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329634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766" y="2199502"/>
            <a:ext cx="7886700" cy="133773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110" y="963705"/>
            <a:ext cx="765932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1995" algn="just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Физическое</a:t>
            </a:r>
            <a:r>
              <a:rPr lang="ru-RU" sz="2800" b="1" spc="-35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ru-RU" sz="2800" b="1" spc="-10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окружение</a:t>
            </a:r>
          </a:p>
          <a:p>
            <a:pPr marL="721995" algn="just">
              <a:spcAft>
                <a:spcPts val="0"/>
              </a:spcAft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ea typeface="Times New Roman" charset="0"/>
            </a:endParaRPr>
          </a:p>
          <a:p>
            <a:pPr marL="1064895" indent="-342900" algn="just">
              <a:spcAft>
                <a:spcPts val="0"/>
              </a:spcAft>
              <a:buFont typeface="Arial" charset="0"/>
              <a:buChar char="•"/>
            </a:pPr>
            <a:r>
              <a:rPr lang="ru-RU" sz="2400" b="1" dirty="0">
                <a:ea typeface="Times New Roman" charset="0"/>
              </a:rPr>
              <a:t>Удовлетворенность базовых физиологических потребностей </a:t>
            </a:r>
          </a:p>
          <a:p>
            <a:pPr marL="1064895" indent="-342900" algn="just">
              <a:spcAft>
                <a:spcPts val="0"/>
              </a:spcAft>
              <a:buFont typeface="Arial" charset="0"/>
              <a:buChar char="•"/>
            </a:pPr>
            <a:r>
              <a:rPr lang="ru-RU" sz="2400" b="1" dirty="0">
                <a:ea typeface="Times New Roman" charset="0"/>
              </a:rPr>
              <a:t>Стабильная и удобная поза</a:t>
            </a:r>
          </a:p>
          <a:p>
            <a:pPr marL="1064895" indent="-342900" algn="just">
              <a:spcAft>
                <a:spcPts val="0"/>
              </a:spcAft>
              <a:buFont typeface="Arial" charset="0"/>
              <a:buChar char="•"/>
            </a:pPr>
            <a:r>
              <a:rPr lang="ru-RU" sz="2400" b="1" dirty="0">
                <a:ea typeface="Times New Roman" charset="0"/>
              </a:rPr>
              <a:t>Оптимальная</a:t>
            </a:r>
            <a:r>
              <a:rPr lang="ru-RU" sz="2400" b="1" spc="-70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влажность,</a:t>
            </a:r>
            <a:r>
              <a:rPr lang="ru-RU" sz="2400" b="1" spc="-75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чистота</a:t>
            </a:r>
            <a:r>
              <a:rPr lang="ru-RU" sz="2400" b="1" spc="-70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и</a:t>
            </a:r>
            <a:r>
              <a:rPr lang="ru-RU" sz="2400" b="1" spc="-75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температура</a:t>
            </a:r>
            <a:r>
              <a:rPr lang="ru-RU" sz="2400" b="1" spc="-75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воздуха</a:t>
            </a:r>
          </a:p>
          <a:p>
            <a:pPr marL="1064895" indent="-342900" algn="just">
              <a:spcAft>
                <a:spcPts val="0"/>
              </a:spcAft>
              <a:buFont typeface="Arial" charset="0"/>
              <a:buChar char="•"/>
            </a:pPr>
            <a:r>
              <a:rPr lang="ru-RU" sz="2400" b="1" dirty="0">
                <a:ea typeface="Times New Roman" charset="0"/>
              </a:rPr>
              <a:t>Размер помещения</a:t>
            </a:r>
            <a:endParaRPr lang="ru-RU" sz="2400" dirty="0">
              <a:ea typeface="Times New Roman" charset="0"/>
            </a:endParaRPr>
          </a:p>
          <a:p>
            <a:pPr marL="1064895" indent="-342900" algn="just">
              <a:spcAft>
                <a:spcPts val="0"/>
              </a:spcAft>
              <a:buFont typeface="Arial" charset="0"/>
              <a:buChar char="•"/>
            </a:pPr>
            <a:r>
              <a:rPr lang="ru-RU" sz="2400" b="1" dirty="0">
                <a:ea typeface="Times New Roman" charset="0"/>
              </a:rPr>
              <a:t>Сенсорная насыщенность</a:t>
            </a:r>
          </a:p>
          <a:p>
            <a:pPr marL="1064895" indent="-342900" algn="just">
              <a:spcAft>
                <a:spcPts val="0"/>
              </a:spcAft>
              <a:buFont typeface="Arial" charset="0"/>
              <a:buChar char="•"/>
            </a:pPr>
            <a:r>
              <a:rPr lang="ru-RU" sz="2400" b="1" dirty="0">
                <a:ea typeface="Times New Roman" charset="0"/>
              </a:rPr>
              <a:t>Необходимые</a:t>
            </a:r>
            <a:r>
              <a:rPr lang="ru-RU" sz="2400" b="1" spc="-75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предметы</a:t>
            </a:r>
            <a:r>
              <a:rPr lang="ru-RU" sz="2400" b="1" spc="-75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и</a:t>
            </a:r>
            <a:r>
              <a:rPr lang="ru-RU" sz="2400" b="1" spc="-75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порядок</a:t>
            </a:r>
            <a:r>
              <a:rPr lang="ru-RU" sz="2400" b="1" spc="-75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их</a:t>
            </a:r>
            <a:r>
              <a:rPr lang="ru-RU" sz="2400" b="1" spc="-75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хранения</a:t>
            </a:r>
          </a:p>
          <a:p>
            <a:pPr marL="1064895" indent="-342900" algn="just">
              <a:spcAft>
                <a:spcPts val="0"/>
              </a:spcAft>
              <a:buFont typeface="Arial" charset="0"/>
              <a:buChar char="•"/>
            </a:pPr>
            <a:r>
              <a:rPr lang="ru-RU" sz="2400" b="1" dirty="0">
                <a:ea typeface="Times New Roman" charset="0"/>
              </a:rPr>
              <a:t>Доступность</a:t>
            </a:r>
            <a:r>
              <a:rPr lang="ru-RU" sz="2400" b="1" spc="-35" dirty="0">
                <a:ea typeface="Times New Roman" charset="0"/>
              </a:rPr>
              <a:t> </a:t>
            </a:r>
            <a:r>
              <a:rPr lang="ru-RU" sz="2400" b="1" dirty="0">
                <a:ea typeface="Times New Roman" charset="0"/>
              </a:rPr>
              <a:t>среды</a:t>
            </a:r>
            <a:endParaRPr lang="ru-RU" sz="2400" dirty="0">
              <a:effectLst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023" y="2627870"/>
            <a:ext cx="5954777" cy="13377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Социальная сфера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latin typeface="+mn-lt"/>
              </a:rPr>
              <a:t>- </a:t>
            </a:r>
            <a:r>
              <a:rPr lang="ru-RU" sz="2700" b="1" dirty="0">
                <a:latin typeface="+mn-lt"/>
              </a:rPr>
              <a:t>Отношения с близкими взрослыми </a:t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- Отношения с другими людьми</a:t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- Взаимодействие с другими детьми </a:t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- Коммуникация</a:t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- Наблюдение и участие в деятельности окружающих людей</a:t>
            </a:r>
            <a:br>
              <a:rPr lang="ru-RU" sz="2700" b="1" dirty="0">
                <a:latin typeface="+mn-lt"/>
              </a:rPr>
            </a:br>
            <a:endParaRPr lang="ru-RU" sz="2700" b="1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8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546" y="2916195"/>
            <a:ext cx="7821827" cy="13377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525406-DAF4-6867-6B3E-7FFCA4105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95" y="6477000"/>
            <a:ext cx="384906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7373C61-86A3-E13E-E95A-66769BDB2593}"/>
              </a:ext>
            </a:extLst>
          </p:cNvPr>
          <p:cNvSpPr txBox="1">
            <a:spLocks/>
          </p:cNvSpPr>
          <p:nvPr/>
        </p:nvSpPr>
        <p:spPr>
          <a:xfrm>
            <a:off x="7786800" y="6521146"/>
            <a:ext cx="1357200" cy="33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ГБУ МГЦР</a:t>
            </a:r>
            <a:endParaRPr lang="en-US" sz="2000" b="1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4834" y="1063747"/>
            <a:ext cx="772324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1995">
              <a:spcBef>
                <a:spcPts val="385"/>
              </a:spcBef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Повседневная</a:t>
            </a:r>
            <a:r>
              <a:rPr lang="ru-RU" sz="2800" b="1" spc="-30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двигательная</a:t>
            </a:r>
            <a:r>
              <a:rPr lang="ru-RU" sz="2800" b="1" spc="-20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ru-RU" sz="2800" b="1" spc="-10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активность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a typeface="Times New Roman" charset="0"/>
            </a:endParaRPr>
          </a:p>
          <a:p>
            <a:pPr marL="721995">
              <a:spcBef>
                <a:spcPts val="10"/>
              </a:spcBef>
            </a:pPr>
            <a:r>
              <a:rPr lang="ru-RU" b="1" dirty="0">
                <a:latin typeface="Arial" charset="0"/>
                <a:ea typeface="Times New Roman" charset="0"/>
                <a:cs typeface="Times New Roman" charset="0"/>
              </a:rPr>
              <a:t> </a:t>
            </a:r>
            <a:endParaRPr lang="ru-RU" sz="1600" dirty="0">
              <a:latin typeface="Times New Roman" charset="0"/>
              <a:ea typeface="Times New Roman" charset="0"/>
            </a:endParaRPr>
          </a:p>
          <a:p>
            <a:pPr marL="914400" indent="35623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Times New Roman" charset="0"/>
              <a:ea typeface="Times New Roman" charset="0"/>
            </a:endParaRPr>
          </a:p>
          <a:p>
            <a:pPr marL="342900" marR="720725" lvl="0" indent="-34290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200"/>
              <a:buFont typeface="Symbol" charset="2"/>
              <a:buChar char=""/>
              <a:tabLst>
                <a:tab pos="1630045" algn="l"/>
              </a:tabLst>
            </a:pPr>
            <a:r>
              <a:rPr lang="ru-RU" sz="2400" b="1" dirty="0">
                <a:ea typeface="Symbol" charset="2"/>
                <a:cs typeface="Symbol" charset="2"/>
              </a:rPr>
              <a:t>Правильное позиционирование.</a:t>
            </a:r>
            <a:endParaRPr lang="ru-RU" sz="2400" dirty="0">
              <a:ea typeface="Symbol" charset="2"/>
              <a:cs typeface="Symbol" charset="2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200"/>
              <a:buFont typeface="Symbol" charset="2"/>
              <a:buChar char=""/>
              <a:tabLst>
                <a:tab pos="1630045" algn="l"/>
              </a:tabLst>
            </a:pPr>
            <a:r>
              <a:rPr lang="ru-RU" sz="2400" b="1" dirty="0">
                <a:ea typeface="Symbol" charset="2"/>
                <a:cs typeface="Symbol" charset="2"/>
              </a:rPr>
              <a:t>Участие</a:t>
            </a:r>
            <a:r>
              <a:rPr lang="ru-RU" sz="2400" b="1" spc="125" dirty="0">
                <a:ea typeface="Symbol" charset="2"/>
                <a:cs typeface="Symbol" charset="2"/>
              </a:rPr>
              <a:t> </a:t>
            </a:r>
            <a:r>
              <a:rPr lang="ru-RU" sz="2400" b="1" dirty="0">
                <a:ea typeface="Symbol" charset="2"/>
                <a:cs typeface="Symbol" charset="2"/>
              </a:rPr>
              <a:t>в</a:t>
            </a:r>
            <a:r>
              <a:rPr lang="ru-RU" sz="2400" b="1" spc="120" dirty="0">
                <a:ea typeface="Symbol" charset="2"/>
                <a:cs typeface="Symbol" charset="2"/>
              </a:rPr>
              <a:t> </a:t>
            </a:r>
            <a:r>
              <a:rPr lang="ru-RU" sz="2400" b="1" dirty="0">
                <a:ea typeface="Symbol" charset="2"/>
                <a:cs typeface="Symbol" charset="2"/>
              </a:rPr>
              <a:t>перемещении</a:t>
            </a:r>
            <a:r>
              <a:rPr lang="ru-RU" sz="2400" b="1" spc="125" dirty="0">
                <a:ea typeface="Symbol" charset="2"/>
                <a:cs typeface="Symbol" charset="2"/>
              </a:rPr>
              <a:t> </a:t>
            </a:r>
            <a:r>
              <a:rPr lang="ru-RU" sz="2400" b="1" dirty="0">
                <a:ea typeface="Symbol" charset="2"/>
                <a:cs typeface="Symbol" charset="2"/>
              </a:rPr>
              <a:t>и</a:t>
            </a:r>
            <a:r>
              <a:rPr lang="ru-RU" sz="2400" b="1" spc="120" dirty="0">
                <a:ea typeface="Symbol" charset="2"/>
                <a:cs typeface="Symbol" charset="2"/>
              </a:rPr>
              <a:t> </a:t>
            </a:r>
            <a:r>
              <a:rPr lang="ru-RU" sz="2400" b="1" dirty="0">
                <a:ea typeface="Symbol" charset="2"/>
                <a:cs typeface="Symbol" charset="2"/>
              </a:rPr>
              <a:t>уходе</a:t>
            </a:r>
            <a:r>
              <a:rPr lang="ru-RU" sz="2400" b="1" spc="-10" dirty="0">
                <a:ea typeface="Symbol" charset="2"/>
                <a:cs typeface="Symbol" charset="2"/>
              </a:rPr>
              <a:t>.</a:t>
            </a:r>
            <a:endParaRPr lang="ru-RU" sz="2400" dirty="0">
              <a:ea typeface="Times New Roman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200"/>
              <a:buFont typeface="Symbol" charset="2"/>
              <a:buChar char=""/>
              <a:tabLst>
                <a:tab pos="1630045" algn="l"/>
              </a:tabLst>
            </a:pPr>
            <a:r>
              <a:rPr lang="ru-RU" sz="2400" b="1" dirty="0">
                <a:ea typeface="Symbol" charset="2"/>
                <a:cs typeface="Symbol" charset="2"/>
              </a:rPr>
              <a:t>Спонтанную</a:t>
            </a:r>
            <a:r>
              <a:rPr lang="ru-RU" sz="2400" b="1" spc="-60" dirty="0">
                <a:ea typeface="Symbol" charset="2"/>
                <a:cs typeface="Symbol" charset="2"/>
              </a:rPr>
              <a:t> </a:t>
            </a:r>
            <a:r>
              <a:rPr lang="ru-RU" sz="2400" b="1" dirty="0">
                <a:ea typeface="Symbol" charset="2"/>
                <a:cs typeface="Symbol" charset="2"/>
              </a:rPr>
              <a:t>двигательную</a:t>
            </a:r>
            <a:r>
              <a:rPr lang="ru-RU" sz="2400" b="1" spc="-45" dirty="0">
                <a:ea typeface="Symbol" charset="2"/>
                <a:cs typeface="Symbol" charset="2"/>
              </a:rPr>
              <a:t> </a:t>
            </a:r>
            <a:r>
              <a:rPr lang="ru-RU" sz="2400" b="1" spc="-10" dirty="0">
                <a:ea typeface="Symbol" charset="2"/>
                <a:cs typeface="Symbol" charset="2"/>
              </a:rPr>
              <a:t>активность и игру.</a:t>
            </a:r>
            <a:endParaRPr lang="ru-RU" sz="2400" dirty="0">
              <a:ea typeface="Symbol" charset="2"/>
              <a:cs typeface="Symbol" charset="2"/>
            </a:endParaRPr>
          </a:p>
          <a:p>
            <a:pPr marL="342900" marR="720725" lvl="0" indent="-34290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200"/>
              <a:buFont typeface="Symbol" charset="2"/>
              <a:buChar char=""/>
              <a:tabLst>
                <a:tab pos="1630045" algn="l"/>
              </a:tabLst>
            </a:pPr>
            <a:r>
              <a:rPr lang="ru-RU" sz="2400" b="1" dirty="0">
                <a:ea typeface="Symbol" charset="2"/>
                <a:cs typeface="Symbol" charset="2"/>
              </a:rPr>
              <a:t>Структурированную двигательную активность (занятия со специалистом </a:t>
            </a:r>
            <a:r>
              <a:rPr lang="ru-RU" sz="2400" b="1" spc="-20" dirty="0">
                <a:ea typeface="Symbol" charset="2"/>
                <a:cs typeface="Symbol" charset="2"/>
              </a:rPr>
              <a:t>ЛФК).</a:t>
            </a:r>
            <a:endParaRPr lang="ru-RU" sz="2400" dirty="0">
              <a:ea typeface="Symbol" charset="2"/>
              <a:cs typeface="Symbol" charset="2"/>
            </a:endParaRPr>
          </a:p>
          <a:p>
            <a:r>
              <a:rPr lang="ru-RU" sz="1400" dirty="0">
                <a:latin typeface="Times New Roman" charset="0"/>
                <a:ea typeface="Times New Roman" charset="0"/>
              </a:rPr>
              <a:t/>
            </a:r>
            <a:br>
              <a:rPr lang="ru-RU" sz="1400" dirty="0">
                <a:latin typeface="Times New Roman" charset="0"/>
                <a:ea typeface="Times New Roman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712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368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Развивающий уход </vt:lpstr>
      <vt:lpstr>Принципы развивающего ухода:  </vt:lpstr>
      <vt:lpstr>Презентация PowerPoint</vt:lpstr>
      <vt:lpstr>Презентация PowerPoint</vt:lpstr>
      <vt:lpstr> Создание оптимальной среды  для жизни и развития ребенка с ТМНР  </vt:lpstr>
      <vt:lpstr> </vt:lpstr>
      <vt:lpstr>Социальная сфера - Отношения с близкими взрослыми  - Отношения с другими людьми - Взаимодействие с другими детьми  - Коммуникация - Наблюдение и участие в деятельности окружающих людей </vt:lpstr>
      <vt:lpstr>   </vt:lpstr>
      <vt:lpstr>    </vt:lpstr>
      <vt:lpstr>  Кормление и самостоятельная еда   Во время кормления необходимо соблюдать следующие условия: Поддерживать контакт с ребенком. Кормить ребенка в положении сидя.  Формировать и развивать навыки самостоятельного приема пищи.    </vt:lpstr>
      <vt:lpstr>Необходимо подобрать:  оптимальное положение взрослого  оптимальное для ребенка место для кормления  оптимальную консистенцию и температуру пищи  удобную посуду  предоставлять ребенку возможность жевать  обеспечивать соответствующее потребностям ребенка количество жидкости  очищать ротовую полость ребенка после еды                                   </vt:lpstr>
      <vt:lpstr>Процесс одевания / раздевания можно использовать для развития у детей: - навыков самообслуживания - представлений о схеме тела - мелкой и крупной моторики - коммуникативных навыков - расширения представлений об устройстве окружающего мира (сезонности, разнообразие социальных ситуаций и т.д.). 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Елена И. Субботина</cp:lastModifiedBy>
  <cp:revision>107</cp:revision>
  <dcterms:created xsi:type="dcterms:W3CDTF">2016-11-18T14:12:19Z</dcterms:created>
  <dcterms:modified xsi:type="dcterms:W3CDTF">2022-08-09T13:16:09Z</dcterms:modified>
</cp:coreProperties>
</file>