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5"/>
  </p:handoutMasterIdLst>
  <p:sldIdLst>
    <p:sldId id="256" r:id="rId2"/>
    <p:sldId id="260" r:id="rId3"/>
    <p:sldId id="270" r:id="rId4"/>
    <p:sldId id="271" r:id="rId5"/>
    <p:sldId id="272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1B6"/>
    <a:srgbClr val="00CCFF"/>
    <a:srgbClr val="006CFF"/>
    <a:srgbClr val="97000B"/>
    <a:srgbClr val="F9D600"/>
    <a:srgbClr val="324057"/>
    <a:srgbClr val="007CCE"/>
    <a:srgbClr val="2A1255"/>
    <a:srgbClr val="A58C51"/>
    <a:srgbClr val="2139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32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184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45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94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59" y="1465729"/>
            <a:ext cx="7869891" cy="4711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"/>
            <a:ext cx="7886700" cy="13377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64"/>
            <a:ext cx="9144000" cy="68580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815904" y="5020690"/>
            <a:ext cx="7649496" cy="95615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ln w="0"/>
                <a:solidFill>
                  <a:srgbClr val="006CFF"/>
                </a:solidFill>
                <a:effectLst>
                  <a:reflection blurRad="6350" stA="53000" endA="300" endPos="35500" dir="5400000" sy="-90000" algn="bl" rotWithShape="0"/>
                </a:effectLst>
                <a:latin typeface="+mn-lt"/>
              </a:rPr>
              <a:t>Адаптивная мозаика.</a:t>
            </a:r>
          </a:p>
          <a:p>
            <a:r>
              <a:rPr lang="ru-RU" b="1" dirty="0">
                <a:ln w="0"/>
                <a:solidFill>
                  <a:srgbClr val="006CFF"/>
                </a:solidFill>
                <a:effectLst>
                  <a:reflection blurRad="6350" stA="53000" endA="300" endPos="35500" dir="5400000" sy="-90000" algn="bl" rotWithShape="0"/>
                </a:effectLst>
                <a:latin typeface="+mn-lt"/>
              </a:rPr>
              <a:t> </a:t>
            </a:r>
            <a:r>
              <a:rPr lang="ru-RU" sz="48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Развивающий уход за детьми с тяжелыми и множественными нарушениями развития.</a:t>
            </a:r>
          </a:p>
          <a:p>
            <a:endParaRPr lang="en-US" sz="4800" b="1" dirty="0">
              <a:ln w="0"/>
              <a:solidFill>
                <a:schemeClr val="accent5">
                  <a:lumMod val="75000"/>
                </a:schemeClr>
              </a:solidFill>
              <a:effectLst>
                <a:reflection blurRad="6350" stA="53000" endA="300" endPos="35500" dir="5400000" sy="-90000" algn="bl" rotWithShape="0"/>
              </a:effectLst>
              <a:latin typeface="+mn-lt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EC8725AF-09B8-D479-92BB-101DF4453E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646" y="6419441"/>
            <a:ext cx="443055" cy="43855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="" xmlns:a16="http://schemas.microsoft.com/office/drawing/2014/main" id="{B4154CCF-F2D4-DD34-FF8C-88AE820F67D7}"/>
              </a:ext>
            </a:extLst>
          </p:cNvPr>
          <p:cNvSpPr txBox="1">
            <a:spLocks/>
          </p:cNvSpPr>
          <p:nvPr/>
        </p:nvSpPr>
        <p:spPr>
          <a:xfrm>
            <a:off x="7786800" y="6521146"/>
            <a:ext cx="1357200" cy="33685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ln w="0"/>
                <a:solidFill>
                  <a:srgbClr val="00CCFF"/>
                </a:solidFill>
                <a:effectLst>
                  <a:reflection blurRad="6350" stA="53000" endA="300" endPos="35500" dir="5400000" sy="-90000" algn="bl" rotWithShape="0"/>
                </a:effectLst>
                <a:latin typeface="+mn-lt"/>
              </a:rPr>
              <a:t>ГБУ МГЦР</a:t>
            </a:r>
            <a:endParaRPr lang="en-US" sz="2000" b="1" dirty="0">
              <a:ln w="0"/>
              <a:solidFill>
                <a:srgbClr val="00CCFF"/>
              </a:solidFill>
              <a:effectLst>
                <a:reflection blurRad="6350" stA="53000" endA="300" endPos="35500" dir="5400000" sy="-90000" algn="bl" rotWithShape="0"/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806521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1342" y="3215970"/>
            <a:ext cx="8340810" cy="1337732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3525406-DAF4-6867-6B3E-7FFCA4105B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795" y="6477000"/>
            <a:ext cx="384906" cy="381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="" xmlns:a16="http://schemas.microsoft.com/office/drawing/2014/main" id="{17373C61-86A3-E13E-E95A-66769BDB2593}"/>
              </a:ext>
            </a:extLst>
          </p:cNvPr>
          <p:cNvSpPr txBox="1">
            <a:spLocks/>
          </p:cNvSpPr>
          <p:nvPr/>
        </p:nvSpPr>
        <p:spPr>
          <a:xfrm>
            <a:off x="7786800" y="6521146"/>
            <a:ext cx="1357200" cy="33685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ln w="0"/>
                <a:solidFill>
                  <a:srgbClr val="00CCFF"/>
                </a:solidFill>
                <a:effectLst>
                  <a:reflection blurRad="6350" stA="53000" endA="300" endPos="35500" dir="5400000" sy="-90000" algn="bl" rotWithShape="0"/>
                </a:effectLst>
                <a:latin typeface="+mn-lt"/>
              </a:rPr>
              <a:t>ГБУ МГЦР</a:t>
            </a:r>
            <a:endParaRPr lang="en-US" sz="2000" b="1" dirty="0">
              <a:ln w="0"/>
              <a:solidFill>
                <a:srgbClr val="00CCFF"/>
              </a:solidFill>
              <a:effectLst>
                <a:reflection blurRad="6350" stA="53000" endA="300" endPos="35500" dir="5400000" sy="-90000" algn="bl" rotWithShape="0"/>
              </a:effectLst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3853" y="475357"/>
            <a:ext cx="7466955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accent5">
                    <a:lumMod val="75000"/>
                  </a:schemeClr>
                </a:solidFill>
              </a:rPr>
              <a:t>Профилактика вторичных нарушений у детей, не имеющих возможности самостоятельно изменить положение тела.</a:t>
            </a:r>
          </a:p>
          <a:p>
            <a:pPr marL="285750" lvl="0" indent="-285750">
              <a:lnSpc>
                <a:spcPct val="150000"/>
              </a:lnSpc>
              <a:buFont typeface="Wingdings" charset="2"/>
              <a:buChar char="§"/>
            </a:pPr>
            <a:r>
              <a:rPr lang="ru-RU" sz="2000" dirty="0"/>
              <a:t>Определить и соблюдать расписание смены положения тела ребенка в течение дня и во время сна. </a:t>
            </a:r>
          </a:p>
          <a:p>
            <a:pPr marL="285750" lvl="0" indent="-285750">
              <a:lnSpc>
                <a:spcPct val="150000"/>
              </a:lnSpc>
              <a:buFont typeface="Wingdings" charset="2"/>
              <a:buChar char="§"/>
            </a:pPr>
            <a:r>
              <a:rPr lang="ru-RU" sz="2000" dirty="0"/>
              <a:t>Поза ребенка всегда должна быть физиологичной – т.е. безопасной и стабильной, не должна вызывать повышения мышечного тонуса, боли; нарушать дыхание; должна помогать ребенку быть активным (наблюдать за окружающей средой, играть, общаться)</a:t>
            </a:r>
          </a:p>
          <a:p>
            <a:pPr marL="285750" lvl="0" indent="-285750">
              <a:lnSpc>
                <a:spcPct val="150000"/>
              </a:lnSpc>
              <a:buFont typeface="Wingdings" charset="2"/>
              <a:buChar char="§"/>
            </a:pPr>
            <a:r>
              <a:rPr lang="ru-RU" sz="2000" dirty="0"/>
              <a:t>Для обеспечения правильного позиционирования могут быть использованы различные мягкие материалы (подушки, валики и т.д.) и технические средства реабилитации. </a:t>
            </a:r>
          </a:p>
        </p:txBody>
      </p:sp>
    </p:spTree>
    <p:extLst>
      <p:ext uri="{BB962C8B-B14F-4D97-AF65-F5344CB8AC3E}">
        <p14:creationId xmlns:p14="http://schemas.microsoft.com/office/powerpoint/2010/main" val="26513174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8829" y="3232281"/>
            <a:ext cx="6916571" cy="1337732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sz="22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/>
            </a:r>
            <a:br>
              <a:rPr lang="ru-RU" sz="22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ru-RU" sz="22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 </a:t>
            </a:r>
            <a:r>
              <a:rPr lang="ru-RU" sz="31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Кормление и самостоятельная еда</a:t>
            </a:r>
            <a:br>
              <a:rPr lang="ru-RU" sz="31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ru-RU" sz="2200" b="1" dirty="0">
                <a:latin typeface="+mn-lt"/>
              </a:rPr>
              <a:t> </a:t>
            </a:r>
            <a:r>
              <a:rPr lang="ru-RU" sz="2200" dirty="0">
                <a:latin typeface="+mn-lt"/>
              </a:rPr>
              <a:t/>
            </a:r>
            <a:br>
              <a:rPr lang="ru-RU" sz="2200" dirty="0">
                <a:latin typeface="+mn-lt"/>
              </a:rPr>
            </a:br>
            <a:r>
              <a:rPr lang="ru-RU" sz="2200" i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Во время кормления необходимо соблюдать следующие условия:</a:t>
            </a:r>
            <a:r>
              <a:rPr lang="ru-RU" sz="2200" dirty="0">
                <a:latin typeface="+mn-lt"/>
              </a:rPr>
              <a:t/>
            </a:r>
            <a:br>
              <a:rPr lang="ru-RU" sz="2200" dirty="0">
                <a:latin typeface="+mn-lt"/>
              </a:rPr>
            </a:br>
            <a:r>
              <a:rPr lang="ru-RU" sz="2700" dirty="0">
                <a:latin typeface="+mn-lt"/>
              </a:rPr>
              <a:t>Поддерживать контакт с ребенком.</a:t>
            </a:r>
            <a:br>
              <a:rPr lang="ru-RU" sz="2700" dirty="0">
                <a:latin typeface="+mn-lt"/>
              </a:rPr>
            </a:br>
            <a:r>
              <a:rPr lang="ru-RU" sz="2700" dirty="0">
                <a:latin typeface="+mn-lt"/>
              </a:rPr>
              <a:t>Кормить ребенка в положении сидя. </a:t>
            </a:r>
            <a:br>
              <a:rPr lang="ru-RU" sz="2700" dirty="0">
                <a:latin typeface="+mn-lt"/>
              </a:rPr>
            </a:br>
            <a:r>
              <a:rPr lang="ru-RU" sz="2700" dirty="0">
                <a:latin typeface="+mn-lt"/>
              </a:rPr>
              <a:t>Формировать и развивать навыки самостоятельного приема пищи.</a:t>
            </a:r>
            <a:r>
              <a:rPr lang="ru-RU" sz="2700" b="1" dirty="0"/>
              <a:t/>
            </a:r>
            <a:br>
              <a:rPr lang="ru-RU" sz="2700" b="1" dirty="0"/>
            </a:br>
            <a:r>
              <a:rPr lang="ru-RU" sz="2200" b="1" dirty="0">
                <a:latin typeface="+mn-lt"/>
              </a:rPr>
              <a:t/>
            </a:r>
            <a:br>
              <a:rPr lang="ru-RU" sz="2200" b="1" dirty="0">
                <a:latin typeface="+mn-lt"/>
              </a:rPr>
            </a:br>
            <a:r>
              <a:rPr lang="ru-RU" sz="2200" dirty="0">
                <a:latin typeface="+mn-lt"/>
              </a:rPr>
              <a:t/>
            </a:r>
            <a:br>
              <a:rPr lang="ru-RU" sz="2200" dirty="0">
                <a:latin typeface="+mn-lt"/>
              </a:rPr>
            </a:br>
            <a:r>
              <a:rPr lang="ru-RU" sz="3600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sz="3600" dirty="0">
                <a:solidFill>
                  <a:schemeClr val="accent5">
                    <a:lumMod val="75000"/>
                  </a:schemeClr>
                </a:solidFill>
              </a:rPr>
            </a:br>
            <a:endParaRPr lang="ru-RU" sz="3100" dirty="0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3525406-DAF4-6867-6B3E-7FFCA4105B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795" y="6477000"/>
            <a:ext cx="384906" cy="381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="" xmlns:a16="http://schemas.microsoft.com/office/drawing/2014/main" id="{17373C61-86A3-E13E-E95A-66769BDB2593}"/>
              </a:ext>
            </a:extLst>
          </p:cNvPr>
          <p:cNvSpPr txBox="1">
            <a:spLocks/>
          </p:cNvSpPr>
          <p:nvPr/>
        </p:nvSpPr>
        <p:spPr>
          <a:xfrm>
            <a:off x="7786800" y="6521146"/>
            <a:ext cx="1357200" cy="33685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ln w="0"/>
                <a:solidFill>
                  <a:srgbClr val="00CCFF"/>
                </a:solidFill>
                <a:effectLst>
                  <a:reflection blurRad="6350" stA="53000" endA="300" endPos="35500" dir="5400000" sy="-90000" algn="bl" rotWithShape="0"/>
                </a:effectLst>
                <a:latin typeface="+mn-lt"/>
              </a:rPr>
              <a:t>ГБУ МГЦР</a:t>
            </a:r>
            <a:endParaRPr lang="en-US" sz="2000" b="1" dirty="0">
              <a:ln w="0"/>
              <a:solidFill>
                <a:srgbClr val="00CCFF"/>
              </a:solidFill>
              <a:effectLst>
                <a:reflection blurRad="6350" stA="53000" endA="300" endPos="35500" dir="5400000" sy="-90000" algn="bl" rotWithShape="0"/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990521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9073" y="7862887"/>
            <a:ext cx="6796327" cy="1337732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chemeClr val="accent5">
                    <a:lumMod val="75000"/>
                  </a:schemeClr>
                </a:solidFill>
              </a:rPr>
              <a:t>Необходимо подобрать:</a:t>
            </a:r>
            <a:br>
              <a:rPr lang="ru-RU" sz="2700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2700" b="1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sz="2700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2200" dirty="0">
                <a:latin typeface="+mn-lt"/>
              </a:rPr>
              <a:t>оптимальное положение взрослого</a:t>
            </a:r>
            <a:br>
              <a:rPr lang="ru-RU" sz="2200" dirty="0">
                <a:latin typeface="+mn-lt"/>
              </a:rPr>
            </a:br>
            <a:r>
              <a:rPr lang="ru-RU" sz="2200" dirty="0">
                <a:latin typeface="+mn-lt"/>
              </a:rPr>
              <a:t/>
            </a:r>
            <a:br>
              <a:rPr lang="ru-RU" sz="2200" dirty="0">
                <a:latin typeface="+mn-lt"/>
              </a:rPr>
            </a:br>
            <a:r>
              <a:rPr lang="ru-RU" sz="2200" dirty="0">
                <a:latin typeface="+mn-lt"/>
              </a:rPr>
              <a:t>оптимальное для ребенка место для кормления</a:t>
            </a:r>
            <a:br>
              <a:rPr lang="ru-RU" sz="2200" dirty="0">
                <a:latin typeface="+mn-lt"/>
              </a:rPr>
            </a:br>
            <a:r>
              <a:rPr lang="ru-RU" sz="2200" dirty="0">
                <a:latin typeface="+mn-lt"/>
              </a:rPr>
              <a:t/>
            </a:r>
            <a:br>
              <a:rPr lang="ru-RU" sz="2200" dirty="0">
                <a:latin typeface="+mn-lt"/>
              </a:rPr>
            </a:br>
            <a:r>
              <a:rPr lang="ru-RU" sz="2200" dirty="0">
                <a:latin typeface="+mn-lt"/>
              </a:rPr>
              <a:t>оптимальную консистенцию и температуру пищи</a:t>
            </a:r>
            <a:br>
              <a:rPr lang="ru-RU" sz="2200" dirty="0">
                <a:latin typeface="+mn-lt"/>
              </a:rPr>
            </a:br>
            <a:r>
              <a:rPr lang="ru-RU" sz="2200" dirty="0">
                <a:latin typeface="+mn-lt"/>
              </a:rPr>
              <a:t/>
            </a:r>
            <a:br>
              <a:rPr lang="ru-RU" sz="2200" dirty="0">
                <a:latin typeface="+mn-lt"/>
              </a:rPr>
            </a:br>
            <a:r>
              <a:rPr lang="ru-RU" sz="2200" dirty="0">
                <a:latin typeface="+mn-lt"/>
              </a:rPr>
              <a:t>удобную посуду</a:t>
            </a:r>
            <a:br>
              <a:rPr lang="ru-RU" sz="2200" dirty="0">
                <a:latin typeface="+mn-lt"/>
              </a:rPr>
            </a:br>
            <a:r>
              <a:rPr lang="ru-RU" sz="2200" dirty="0">
                <a:latin typeface="+mn-lt"/>
              </a:rPr>
              <a:t/>
            </a:r>
            <a:br>
              <a:rPr lang="ru-RU" sz="2200" dirty="0">
                <a:latin typeface="+mn-lt"/>
              </a:rPr>
            </a:br>
            <a:r>
              <a:rPr lang="ru-RU" sz="2200" dirty="0">
                <a:latin typeface="+mn-lt"/>
              </a:rPr>
              <a:t>предоставлять ребенку возможность жевать</a:t>
            </a:r>
            <a:br>
              <a:rPr lang="ru-RU" sz="2200" dirty="0">
                <a:latin typeface="+mn-lt"/>
              </a:rPr>
            </a:br>
            <a:r>
              <a:rPr lang="ru-RU" sz="2200" dirty="0">
                <a:latin typeface="+mn-lt"/>
              </a:rPr>
              <a:t/>
            </a:r>
            <a:br>
              <a:rPr lang="ru-RU" sz="2200" dirty="0">
                <a:latin typeface="+mn-lt"/>
              </a:rPr>
            </a:br>
            <a:r>
              <a:rPr lang="ru-RU" sz="2200" dirty="0">
                <a:latin typeface="+mn-lt"/>
              </a:rPr>
              <a:t>обеспечивать соответствующее потребностям ребенка количество жидкости</a:t>
            </a:r>
            <a:br>
              <a:rPr lang="ru-RU" sz="2200" dirty="0">
                <a:latin typeface="+mn-lt"/>
              </a:rPr>
            </a:br>
            <a:r>
              <a:rPr lang="ru-RU" sz="2200" dirty="0">
                <a:latin typeface="+mn-lt"/>
              </a:rPr>
              <a:t/>
            </a:r>
            <a:br>
              <a:rPr lang="ru-RU" sz="2200" dirty="0">
                <a:latin typeface="+mn-lt"/>
              </a:rPr>
            </a:br>
            <a:r>
              <a:rPr lang="ru-RU" sz="2200" dirty="0">
                <a:latin typeface="+mn-lt"/>
              </a:rPr>
              <a:t>очищать ротовую полость ребенка после еды</a:t>
            </a: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> </a:t>
            </a:r>
            <a:br>
              <a:rPr lang="ru-RU" sz="3200" dirty="0"/>
            </a:br>
            <a:r>
              <a:rPr lang="ru-RU" sz="3200" dirty="0"/>
              <a:t>	</a:t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> </a:t>
            </a:r>
            <a:br>
              <a:rPr lang="ru-RU" sz="3200" dirty="0"/>
            </a:br>
            <a:r>
              <a:rPr lang="ru-RU" sz="3200" dirty="0"/>
              <a:t>	</a:t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> </a:t>
            </a:r>
            <a:br>
              <a:rPr lang="ru-RU" sz="3200" dirty="0"/>
            </a:br>
            <a:r>
              <a:rPr lang="ru-RU" sz="3200" dirty="0"/>
              <a:t>	</a:t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> </a:t>
            </a:r>
            <a:br>
              <a:rPr lang="ru-RU" sz="3200" dirty="0"/>
            </a:br>
            <a:r>
              <a:rPr lang="ru-RU" sz="3200" dirty="0"/>
              <a:t> </a:t>
            </a:r>
            <a:br>
              <a:rPr lang="ru-RU" sz="3200" dirty="0"/>
            </a:br>
            <a:r>
              <a:rPr lang="ru-RU" sz="3200" dirty="0"/>
              <a:t>	</a:t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> </a:t>
            </a:r>
            <a:r>
              <a:rPr lang="ru-RU" sz="3100" dirty="0"/>
              <a:t/>
            </a:r>
            <a:br>
              <a:rPr lang="ru-RU" sz="3100" dirty="0"/>
            </a:br>
            <a:endParaRPr lang="ru-RU" sz="3100" dirty="0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3525406-DAF4-6867-6B3E-7FFCA4105B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795" y="6477000"/>
            <a:ext cx="384906" cy="381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="" xmlns:a16="http://schemas.microsoft.com/office/drawing/2014/main" id="{17373C61-86A3-E13E-E95A-66769BDB2593}"/>
              </a:ext>
            </a:extLst>
          </p:cNvPr>
          <p:cNvSpPr txBox="1">
            <a:spLocks/>
          </p:cNvSpPr>
          <p:nvPr/>
        </p:nvSpPr>
        <p:spPr>
          <a:xfrm>
            <a:off x="7786800" y="6521146"/>
            <a:ext cx="1357200" cy="33685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ln w="0"/>
                <a:solidFill>
                  <a:srgbClr val="00CCFF"/>
                </a:solidFill>
                <a:effectLst>
                  <a:reflection blurRad="6350" stA="53000" endA="300" endPos="35500" dir="5400000" sy="-90000" algn="bl" rotWithShape="0"/>
                </a:effectLst>
                <a:latin typeface="+mn-lt"/>
              </a:rPr>
              <a:t>ГБУ МГЦР</a:t>
            </a:r>
            <a:endParaRPr lang="en-US" sz="2000" b="1" dirty="0">
              <a:ln w="0"/>
              <a:solidFill>
                <a:srgbClr val="00CCFF"/>
              </a:solidFill>
              <a:effectLst>
                <a:reflection blurRad="6350" stA="53000" endA="300" endPos="35500" dir="5400000" sy="-90000" algn="bl" rotWithShape="0"/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060112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8388" y="3135157"/>
            <a:ext cx="7263548" cy="1337732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sz="31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Процесс одевания / раздевания можно использовать для развития у детей:</a:t>
            </a:r>
            <a:r>
              <a:rPr lang="ru-RU" sz="3100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sz="31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2400" b="1" dirty="0"/>
              <a:t>- </a:t>
            </a:r>
            <a:r>
              <a:rPr lang="ru-RU" sz="2700" dirty="0">
                <a:latin typeface="+mn-lt"/>
              </a:rPr>
              <a:t>навыков самообслуживания</a:t>
            </a:r>
            <a:br>
              <a:rPr lang="ru-RU" sz="2700" dirty="0">
                <a:latin typeface="+mn-lt"/>
              </a:rPr>
            </a:br>
            <a:r>
              <a:rPr lang="ru-RU" sz="2700" dirty="0">
                <a:latin typeface="+mn-lt"/>
              </a:rPr>
              <a:t>- представлений о схеме тела</a:t>
            </a:r>
            <a:br>
              <a:rPr lang="ru-RU" sz="2700" dirty="0">
                <a:latin typeface="+mn-lt"/>
              </a:rPr>
            </a:br>
            <a:r>
              <a:rPr lang="ru-RU" sz="2700" dirty="0">
                <a:latin typeface="+mn-lt"/>
              </a:rPr>
              <a:t>- мелкой и крупной моторики</a:t>
            </a:r>
            <a:br>
              <a:rPr lang="ru-RU" sz="2700" dirty="0">
                <a:latin typeface="+mn-lt"/>
              </a:rPr>
            </a:br>
            <a:r>
              <a:rPr lang="ru-RU" sz="2700" dirty="0">
                <a:latin typeface="+mn-lt"/>
              </a:rPr>
              <a:t>- коммуникативных навыков</a:t>
            </a:r>
            <a:br>
              <a:rPr lang="ru-RU" sz="2700" dirty="0">
                <a:latin typeface="+mn-lt"/>
              </a:rPr>
            </a:br>
            <a:r>
              <a:rPr lang="ru-RU" sz="2700" dirty="0">
                <a:latin typeface="+mn-lt"/>
              </a:rPr>
              <a:t>- расширения представлений об устройстве окружающего мира (сезонности, разнообразие социальных ситуаций и т.д.).</a:t>
            </a:r>
            <a:br>
              <a:rPr lang="ru-RU" sz="2700" dirty="0">
                <a:latin typeface="+mn-lt"/>
              </a:rPr>
            </a:br>
            <a:r>
              <a:rPr lang="ru-RU" sz="3100" dirty="0"/>
              <a:t/>
            </a:r>
            <a:br>
              <a:rPr lang="ru-RU" sz="3100" dirty="0"/>
            </a:br>
            <a:endParaRPr lang="ru-RU" sz="3100" dirty="0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3525406-DAF4-6867-6B3E-7FFCA4105B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795" y="6477000"/>
            <a:ext cx="384906" cy="381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="" xmlns:a16="http://schemas.microsoft.com/office/drawing/2014/main" id="{17373C61-86A3-E13E-E95A-66769BDB2593}"/>
              </a:ext>
            </a:extLst>
          </p:cNvPr>
          <p:cNvSpPr txBox="1">
            <a:spLocks/>
          </p:cNvSpPr>
          <p:nvPr/>
        </p:nvSpPr>
        <p:spPr>
          <a:xfrm>
            <a:off x="7786800" y="6521146"/>
            <a:ext cx="1357200" cy="33685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ln w="0"/>
                <a:solidFill>
                  <a:srgbClr val="00CCFF"/>
                </a:solidFill>
                <a:effectLst>
                  <a:reflection blurRad="6350" stA="53000" endA="300" endPos="35500" dir="5400000" sy="-90000" algn="bl" rotWithShape="0"/>
                </a:effectLst>
                <a:latin typeface="+mn-lt"/>
              </a:rPr>
              <a:t>ГБУ МГЦР</a:t>
            </a:r>
            <a:endParaRPr lang="en-US" sz="2000" b="1" dirty="0">
              <a:ln w="0"/>
              <a:solidFill>
                <a:srgbClr val="00CCFF"/>
              </a:solidFill>
              <a:effectLst>
                <a:reflection blurRad="6350" stA="53000" endA="300" endPos="35500" dir="5400000" sy="-90000" algn="bl" rotWithShape="0"/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24964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0980" y="83484"/>
            <a:ext cx="7886700" cy="1337732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Развивающий уход</a:t>
            </a:r>
            <a:r>
              <a:rPr lang="en-US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/>
            </a:r>
            <a:br>
              <a:rPr lang="en-US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</a:b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3525406-DAF4-6867-6B3E-7FFCA4105B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795" y="6477000"/>
            <a:ext cx="384906" cy="381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="" xmlns:a16="http://schemas.microsoft.com/office/drawing/2014/main" id="{17373C61-86A3-E13E-E95A-66769BDB2593}"/>
              </a:ext>
            </a:extLst>
          </p:cNvPr>
          <p:cNvSpPr txBox="1">
            <a:spLocks/>
          </p:cNvSpPr>
          <p:nvPr/>
        </p:nvSpPr>
        <p:spPr>
          <a:xfrm>
            <a:off x="7786800" y="6521146"/>
            <a:ext cx="1357200" cy="33685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ln w="0"/>
                <a:solidFill>
                  <a:srgbClr val="00CCFF"/>
                </a:solidFill>
                <a:effectLst>
                  <a:reflection blurRad="6350" stA="53000" endA="300" endPos="35500" dir="5400000" sy="-90000" algn="bl" rotWithShape="0"/>
                </a:effectLst>
                <a:latin typeface="+mn-lt"/>
              </a:rPr>
              <a:t>ГБУ МГЦР</a:t>
            </a:r>
            <a:endParaRPr lang="en-US" sz="2000" b="1" dirty="0">
              <a:ln w="0"/>
              <a:solidFill>
                <a:srgbClr val="00CCFF"/>
              </a:solidFill>
              <a:effectLst>
                <a:reflection blurRad="6350" stA="53000" endA="300" endPos="35500" dir="5400000" sy="-90000" algn="bl" rotWithShape="0"/>
              </a:effectLst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79847" y="2431140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mtClean="0"/>
              <a:t/>
            </a:r>
            <a:br>
              <a:rPr lang="ru-RU" smtClean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34786" y="1021352"/>
            <a:ext cx="796017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	</a:t>
            </a:r>
            <a:r>
              <a:rPr lang="ru-RU" sz="2400" b="1" dirty="0" smtClean="0"/>
              <a:t>Подход </a:t>
            </a:r>
            <a:r>
              <a:rPr lang="ru-RU" sz="2400" b="1" dirty="0"/>
              <a:t>к уходу и сопровождению детей с ТМНР, в процессе которого помимо задачи осуществления непосредственного физического ухода за ребенком, перед лицом, осуществляющим уход, стоит задача установления эмоциональных отношений, развития потенциала подопечного (развитие способностей и возможностей в различных значимых для ребенка сферах жизни, жизненных компетенций), в частности развития собственной активности несовершеннолетнего, профилактика и преодоление сенсорной, двигательной, социальной и других форм депривации, развитие коммуникативных способностей ребенка, навыков самообслуживания и участия в повседневных бытовых процедурах с целью последующего сокращения помощи со стороны ухаживающих за ним лиц. </a:t>
            </a:r>
          </a:p>
        </p:txBody>
      </p:sp>
    </p:spTree>
    <p:extLst>
      <p:ext uri="{BB962C8B-B14F-4D97-AF65-F5344CB8AC3E}">
        <p14:creationId xmlns:p14="http://schemas.microsoft.com/office/powerpoint/2010/main" val="1583546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3537" y="1708176"/>
            <a:ext cx="7886700" cy="133773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Принципы развивающего ухода:</a:t>
            </a:r>
            <a:r>
              <a:rPr lang="ru-RU" b="1" dirty="0"/>
              <a:t/>
            </a:r>
            <a:br>
              <a:rPr lang="ru-RU" b="1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3525406-DAF4-6867-6B3E-7FFCA4105B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795" y="6477000"/>
            <a:ext cx="384906" cy="381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="" xmlns:a16="http://schemas.microsoft.com/office/drawing/2014/main" id="{17373C61-86A3-E13E-E95A-66769BDB2593}"/>
              </a:ext>
            </a:extLst>
          </p:cNvPr>
          <p:cNvSpPr txBox="1">
            <a:spLocks/>
          </p:cNvSpPr>
          <p:nvPr/>
        </p:nvSpPr>
        <p:spPr>
          <a:xfrm>
            <a:off x="7786800" y="6521146"/>
            <a:ext cx="1357200" cy="33685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ln w="0"/>
                <a:solidFill>
                  <a:srgbClr val="00CCFF"/>
                </a:solidFill>
                <a:effectLst>
                  <a:reflection blurRad="6350" stA="53000" endA="300" endPos="35500" dir="5400000" sy="-90000" algn="bl" rotWithShape="0"/>
                </a:effectLst>
                <a:latin typeface="+mn-lt"/>
              </a:rPr>
              <a:t>ГБУ МГЦР</a:t>
            </a:r>
            <a:endParaRPr lang="en-US" sz="2000" b="1" dirty="0">
              <a:ln w="0"/>
              <a:solidFill>
                <a:srgbClr val="00CCFF"/>
              </a:solidFill>
              <a:effectLst>
                <a:reflection blurRad="6350" stA="53000" endA="300" endPos="35500" dir="5400000" sy="-90000" algn="bl" rotWithShape="0"/>
              </a:effectLst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79847" y="2431140"/>
            <a:ext cx="6298647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charset="2"/>
              <a:buChar char="v"/>
            </a:pPr>
            <a:r>
              <a:rPr lang="ru-RU" sz="2000" b="1" dirty="0"/>
              <a:t>Принцип уважения личности ребенка</a:t>
            </a:r>
            <a:endParaRPr lang="ru-RU" sz="2000" dirty="0"/>
          </a:p>
          <a:p>
            <a:pPr marL="285750" indent="-285750">
              <a:lnSpc>
                <a:spcPct val="150000"/>
              </a:lnSpc>
              <a:buFont typeface="Wingdings" charset="2"/>
              <a:buChar char="v"/>
            </a:pPr>
            <a:r>
              <a:rPr lang="ru-RU" sz="2000" b="1" dirty="0"/>
              <a:t>Принцип индивидуального подхода</a:t>
            </a:r>
          </a:p>
          <a:p>
            <a:pPr marL="285750" indent="-285750">
              <a:lnSpc>
                <a:spcPct val="150000"/>
              </a:lnSpc>
              <a:buFont typeface="Wingdings" charset="2"/>
              <a:buChar char="v"/>
            </a:pPr>
            <a:r>
              <a:rPr lang="ru-RU" sz="2000" b="1" dirty="0"/>
              <a:t>Принцип развития собственной активности ребенка</a:t>
            </a:r>
          </a:p>
          <a:p>
            <a:pPr marL="285750" indent="-285750">
              <a:lnSpc>
                <a:spcPct val="150000"/>
              </a:lnSpc>
              <a:buFont typeface="Wingdings" charset="2"/>
              <a:buChar char="v"/>
            </a:pPr>
            <a:r>
              <a:rPr lang="ru-RU" sz="2000" b="1" dirty="0"/>
              <a:t>Принцип социальной интеграции</a:t>
            </a:r>
          </a:p>
          <a:p>
            <a:pPr marL="285750" indent="-285750">
              <a:lnSpc>
                <a:spcPct val="150000"/>
              </a:lnSpc>
              <a:buFont typeface="Wingdings" charset="2"/>
              <a:buChar char="v"/>
            </a:pPr>
            <a:r>
              <a:rPr lang="ru-RU" sz="2000" b="1" dirty="0"/>
              <a:t>Принцип комплексного воздействия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3741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3525406-DAF4-6867-6B3E-7FFCA4105B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795" y="6477000"/>
            <a:ext cx="384906" cy="381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="" xmlns:a16="http://schemas.microsoft.com/office/drawing/2014/main" id="{17373C61-86A3-E13E-E95A-66769BDB2593}"/>
              </a:ext>
            </a:extLst>
          </p:cNvPr>
          <p:cNvSpPr txBox="1">
            <a:spLocks/>
          </p:cNvSpPr>
          <p:nvPr/>
        </p:nvSpPr>
        <p:spPr>
          <a:xfrm>
            <a:off x="7786800" y="6521146"/>
            <a:ext cx="1357200" cy="33685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ln w="0"/>
                <a:solidFill>
                  <a:srgbClr val="00CCFF"/>
                </a:solidFill>
                <a:effectLst>
                  <a:reflection blurRad="6350" stA="53000" endA="300" endPos="35500" dir="5400000" sy="-90000" algn="bl" rotWithShape="0"/>
                </a:effectLst>
                <a:latin typeface="+mn-lt"/>
              </a:rPr>
              <a:t>ГБУ МГЦР</a:t>
            </a:r>
            <a:endParaRPr lang="en-US" sz="2000" b="1" dirty="0">
              <a:ln w="0"/>
              <a:solidFill>
                <a:srgbClr val="00CCFF"/>
              </a:solidFill>
              <a:effectLst>
                <a:reflection blurRad="6350" stA="53000" endA="300" endPos="35500" dir="5400000" sy="-90000" algn="bl" rotWithShape="0"/>
              </a:effectLst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79847" y="2431140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63536" y="207807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Показатели</a:t>
            </a:r>
            <a:r>
              <a:rPr lang="ru-RU" b="1" spc="-8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баланса</a:t>
            </a:r>
            <a:r>
              <a:rPr lang="ru-RU" b="1" spc="-8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b="1" spc="-8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перегрузки</a:t>
            </a:r>
            <a:r>
              <a:rPr lang="ru-RU" b="1" spc="-8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b="1" spc="-8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младенцев</a:t>
            </a:r>
            <a:r>
              <a:rPr lang="ru-RU" b="1" spc="-8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b="1" spc="-8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маленьких</a:t>
            </a:r>
            <a:r>
              <a:rPr lang="ru-RU" b="1" spc="-8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детей по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Эльсу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Бразельтону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Als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Brazelton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b="1" baseline="30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748" y="1118553"/>
            <a:ext cx="7536652" cy="5272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4777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3525406-DAF4-6867-6B3E-7FFCA4105B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795" y="6477000"/>
            <a:ext cx="384906" cy="381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="" xmlns:a16="http://schemas.microsoft.com/office/drawing/2014/main" id="{17373C61-86A3-E13E-E95A-66769BDB2593}"/>
              </a:ext>
            </a:extLst>
          </p:cNvPr>
          <p:cNvSpPr txBox="1">
            <a:spLocks/>
          </p:cNvSpPr>
          <p:nvPr/>
        </p:nvSpPr>
        <p:spPr>
          <a:xfrm>
            <a:off x="7786800" y="6521146"/>
            <a:ext cx="1357200" cy="33685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ln w="0"/>
                <a:solidFill>
                  <a:srgbClr val="00CCFF"/>
                </a:solidFill>
                <a:effectLst>
                  <a:reflection blurRad="6350" stA="53000" endA="300" endPos="35500" dir="5400000" sy="-90000" algn="bl" rotWithShape="0"/>
                </a:effectLst>
                <a:latin typeface="+mn-lt"/>
              </a:rPr>
              <a:t>ГБУ МГЦР</a:t>
            </a:r>
            <a:endParaRPr lang="en-US" sz="2000" b="1" dirty="0">
              <a:ln w="0"/>
              <a:solidFill>
                <a:srgbClr val="00CCFF"/>
              </a:solidFill>
              <a:effectLst>
                <a:reflection blurRad="6350" stA="53000" endA="300" endPos="35500" dir="5400000" sy="-90000" algn="bl" rotWithShape="0"/>
              </a:effectLst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79847" y="2431140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63536" y="207807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Показатели</a:t>
            </a:r>
            <a:r>
              <a:rPr lang="ru-RU" b="1" spc="-8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баланса</a:t>
            </a:r>
            <a:r>
              <a:rPr lang="ru-RU" b="1" spc="-8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b="1" spc="-8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перегрузки</a:t>
            </a:r>
            <a:r>
              <a:rPr lang="ru-RU" b="1" spc="-8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b="1" spc="-8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младенцев</a:t>
            </a:r>
            <a:r>
              <a:rPr lang="ru-RU" b="1" spc="-8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b="1" spc="-8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маленьких</a:t>
            </a:r>
            <a:r>
              <a:rPr lang="ru-RU" b="1" spc="-8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детей по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Эльсу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Бразельтону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Als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Brazelton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b="1" baseline="30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302" y="1338035"/>
            <a:ext cx="8072437" cy="473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5423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4165" y="339709"/>
            <a:ext cx="7440835" cy="1337732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27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Создание оптимальной среды </a:t>
            </a:r>
            <a:br>
              <a:rPr lang="ru-RU" sz="27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ru-RU" sz="27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для жизни и развития ребенка с ТМНР</a:t>
            </a:r>
            <a:r>
              <a:rPr lang="ru-RU" b="1" dirty="0"/>
              <a:t/>
            </a:r>
            <a:br>
              <a:rPr lang="ru-RU" b="1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3525406-DAF4-6867-6B3E-7FFCA4105B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795" y="6477000"/>
            <a:ext cx="384906" cy="381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="" xmlns:a16="http://schemas.microsoft.com/office/drawing/2014/main" id="{17373C61-86A3-E13E-E95A-66769BDB2593}"/>
              </a:ext>
            </a:extLst>
          </p:cNvPr>
          <p:cNvSpPr txBox="1">
            <a:spLocks/>
          </p:cNvSpPr>
          <p:nvPr/>
        </p:nvSpPr>
        <p:spPr>
          <a:xfrm>
            <a:off x="7786800" y="6521146"/>
            <a:ext cx="1357200" cy="33685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ln w="0"/>
                <a:solidFill>
                  <a:srgbClr val="00CCFF"/>
                </a:solidFill>
                <a:effectLst>
                  <a:reflection blurRad="6350" stA="53000" endA="300" endPos="35500" dir="5400000" sy="-90000" algn="bl" rotWithShape="0"/>
                </a:effectLst>
                <a:latin typeface="+mn-lt"/>
              </a:rPr>
              <a:t>ГБУ МГЦР</a:t>
            </a:r>
            <a:endParaRPr lang="en-US" sz="2000" b="1" dirty="0">
              <a:ln w="0"/>
              <a:solidFill>
                <a:srgbClr val="00CCFF"/>
              </a:solidFill>
              <a:effectLst>
                <a:reflection blurRad="6350" stA="53000" endA="300" endPos="35500" dir="5400000" sy="-90000" algn="bl" rotWithShape="0"/>
              </a:effectLst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0773" y="1196611"/>
            <a:ext cx="826001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i="1" u="sng" dirty="0" err="1"/>
              <a:t>Стрессогенная</a:t>
            </a:r>
            <a:r>
              <a:rPr lang="ru-RU" sz="2000" i="1" u="sng" dirty="0"/>
              <a:t> среда</a:t>
            </a:r>
            <a:r>
              <a:rPr lang="ru-RU" sz="2000" i="1" dirty="0"/>
              <a:t> </a:t>
            </a:r>
            <a:r>
              <a:rPr lang="ru-RU" sz="2000" dirty="0"/>
              <a:t>– это среда, в которой ребенок не может адаптироваться. Из-за сниженных возможностей адаптации дети с тяжелыми множественными нарушениями могут не справиться даже с небольшими изменениями в привычной обстановке.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i="1" u="sng" dirty="0"/>
              <a:t>Комфортная среда</a:t>
            </a:r>
            <a:r>
              <a:rPr lang="ru-RU" sz="2000" i="1" dirty="0"/>
              <a:t> </a:t>
            </a:r>
            <a:r>
              <a:rPr lang="ru-RU" sz="2000" dirty="0"/>
              <a:t>– это среда, в которой ребенок чувствует себя хорошо и спокойно. В такой среде ребенок адаптируется на базе существующих у него механизмов приспособления к окружению и регуляции поведения. Она нужна, чтобы помочь ребенку успокоиться, если он испытывает тревогу. 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i="1" u="sng" dirty="0"/>
              <a:t>Развивающая среда</a:t>
            </a:r>
            <a:r>
              <a:rPr lang="ru-RU" sz="2000" i="1" dirty="0"/>
              <a:t> </a:t>
            </a:r>
            <a:r>
              <a:rPr lang="ru-RU" sz="2000" dirty="0"/>
              <a:t>вызывает временную </a:t>
            </a:r>
            <a:r>
              <a:rPr lang="ru-RU" sz="2000" dirty="0" err="1"/>
              <a:t>дезадаптацию</a:t>
            </a:r>
            <a:r>
              <a:rPr lang="ru-RU" sz="2000" dirty="0"/>
              <a:t>, которую ребенок способен преодолеть самостоятельно или с помощью других людей. Необходима для эмоционально-личностного развития ребенка, для появления у него новых способов взаимодействия с миром, расширения возможностей адаптации и в конечном итоге – для гибкого поведения в самых разных жизненных ситуациях.</a:t>
            </a:r>
          </a:p>
        </p:txBody>
      </p:sp>
    </p:spTree>
    <p:extLst>
      <p:ext uri="{BB962C8B-B14F-4D97-AF65-F5344CB8AC3E}">
        <p14:creationId xmlns:p14="http://schemas.microsoft.com/office/powerpoint/2010/main" val="3296347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8766" y="2199502"/>
            <a:ext cx="7886700" cy="1337732"/>
          </a:xfrm>
        </p:spPr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3525406-DAF4-6867-6B3E-7FFCA4105B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795" y="6477000"/>
            <a:ext cx="384906" cy="381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="" xmlns:a16="http://schemas.microsoft.com/office/drawing/2014/main" id="{17373C61-86A3-E13E-E95A-66769BDB2593}"/>
              </a:ext>
            </a:extLst>
          </p:cNvPr>
          <p:cNvSpPr txBox="1">
            <a:spLocks/>
          </p:cNvSpPr>
          <p:nvPr/>
        </p:nvSpPr>
        <p:spPr>
          <a:xfrm>
            <a:off x="7786800" y="6521146"/>
            <a:ext cx="1357200" cy="33685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ln w="0"/>
                <a:solidFill>
                  <a:srgbClr val="00CCFF"/>
                </a:solidFill>
                <a:effectLst>
                  <a:reflection blurRad="6350" stA="53000" endA="300" endPos="35500" dir="5400000" sy="-90000" algn="bl" rotWithShape="0"/>
                </a:effectLst>
                <a:latin typeface="+mn-lt"/>
              </a:rPr>
              <a:t>ГБУ МГЦР</a:t>
            </a:r>
            <a:endParaRPr lang="en-US" sz="2000" b="1" dirty="0">
              <a:ln w="0"/>
              <a:solidFill>
                <a:srgbClr val="00CCFF"/>
              </a:solidFill>
              <a:effectLst>
                <a:reflection blurRad="6350" stA="53000" endA="300" endPos="35500" dir="5400000" sy="-90000" algn="bl" rotWithShape="0"/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1110" y="963705"/>
            <a:ext cx="7659329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1995" algn="just">
              <a:spcAft>
                <a:spcPts val="0"/>
              </a:spcAft>
            </a:pP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ea typeface="Times New Roman" charset="0"/>
                <a:cs typeface="Times New Roman" charset="0"/>
              </a:rPr>
              <a:t>Физическое</a:t>
            </a:r>
            <a:r>
              <a:rPr lang="ru-RU" sz="2800" b="1" spc="-35" dirty="0">
                <a:solidFill>
                  <a:schemeClr val="accent5">
                    <a:lumMod val="75000"/>
                  </a:schemeClr>
                </a:solidFill>
                <a:ea typeface="Times New Roman" charset="0"/>
                <a:cs typeface="Times New Roman" charset="0"/>
              </a:rPr>
              <a:t> </a:t>
            </a:r>
            <a:r>
              <a:rPr lang="ru-RU" sz="2800" b="1" spc="-10" dirty="0">
                <a:solidFill>
                  <a:schemeClr val="accent5">
                    <a:lumMod val="75000"/>
                  </a:schemeClr>
                </a:solidFill>
                <a:ea typeface="Times New Roman" charset="0"/>
                <a:cs typeface="Times New Roman" charset="0"/>
              </a:rPr>
              <a:t>окружение</a:t>
            </a:r>
          </a:p>
          <a:p>
            <a:pPr marL="721995" algn="just">
              <a:spcAft>
                <a:spcPts val="0"/>
              </a:spcAft>
            </a:pPr>
            <a:endParaRPr lang="ru-RU" sz="2400" b="1" dirty="0">
              <a:solidFill>
                <a:schemeClr val="accent5">
                  <a:lumMod val="75000"/>
                </a:schemeClr>
              </a:solidFill>
              <a:ea typeface="Times New Roman" charset="0"/>
            </a:endParaRPr>
          </a:p>
          <a:p>
            <a:pPr marL="1064895" indent="-342900" algn="just">
              <a:spcAft>
                <a:spcPts val="0"/>
              </a:spcAft>
              <a:buFont typeface="Arial" charset="0"/>
              <a:buChar char="•"/>
            </a:pPr>
            <a:r>
              <a:rPr lang="ru-RU" sz="2400" b="1" dirty="0">
                <a:ea typeface="Times New Roman" charset="0"/>
              </a:rPr>
              <a:t>Удовлетворенность базовых физиологических потребностей </a:t>
            </a:r>
          </a:p>
          <a:p>
            <a:pPr marL="1064895" indent="-342900" algn="just">
              <a:spcAft>
                <a:spcPts val="0"/>
              </a:spcAft>
              <a:buFont typeface="Arial" charset="0"/>
              <a:buChar char="•"/>
            </a:pPr>
            <a:r>
              <a:rPr lang="ru-RU" sz="2400" b="1" dirty="0">
                <a:ea typeface="Times New Roman" charset="0"/>
              </a:rPr>
              <a:t>Стабильная и удобная поза</a:t>
            </a:r>
          </a:p>
          <a:p>
            <a:pPr marL="1064895" indent="-342900" algn="just">
              <a:spcAft>
                <a:spcPts val="0"/>
              </a:spcAft>
              <a:buFont typeface="Arial" charset="0"/>
              <a:buChar char="•"/>
            </a:pPr>
            <a:r>
              <a:rPr lang="ru-RU" sz="2400" b="1" dirty="0">
                <a:ea typeface="Times New Roman" charset="0"/>
              </a:rPr>
              <a:t>Оптимальная</a:t>
            </a:r>
            <a:r>
              <a:rPr lang="ru-RU" sz="2400" b="1" spc="-70" dirty="0">
                <a:ea typeface="Times New Roman" charset="0"/>
              </a:rPr>
              <a:t> </a:t>
            </a:r>
            <a:r>
              <a:rPr lang="ru-RU" sz="2400" b="1" dirty="0">
                <a:ea typeface="Times New Roman" charset="0"/>
              </a:rPr>
              <a:t>влажность,</a:t>
            </a:r>
            <a:r>
              <a:rPr lang="ru-RU" sz="2400" b="1" spc="-75" dirty="0">
                <a:ea typeface="Times New Roman" charset="0"/>
              </a:rPr>
              <a:t> </a:t>
            </a:r>
            <a:r>
              <a:rPr lang="ru-RU" sz="2400" b="1" dirty="0">
                <a:ea typeface="Times New Roman" charset="0"/>
              </a:rPr>
              <a:t>чистота</a:t>
            </a:r>
            <a:r>
              <a:rPr lang="ru-RU" sz="2400" b="1" spc="-70" dirty="0">
                <a:ea typeface="Times New Roman" charset="0"/>
              </a:rPr>
              <a:t> </a:t>
            </a:r>
            <a:r>
              <a:rPr lang="ru-RU" sz="2400" b="1" dirty="0">
                <a:ea typeface="Times New Roman" charset="0"/>
              </a:rPr>
              <a:t>и</a:t>
            </a:r>
            <a:r>
              <a:rPr lang="ru-RU" sz="2400" b="1" spc="-75" dirty="0">
                <a:ea typeface="Times New Roman" charset="0"/>
              </a:rPr>
              <a:t> </a:t>
            </a:r>
            <a:r>
              <a:rPr lang="ru-RU" sz="2400" b="1" dirty="0">
                <a:ea typeface="Times New Roman" charset="0"/>
              </a:rPr>
              <a:t>температура</a:t>
            </a:r>
            <a:r>
              <a:rPr lang="ru-RU" sz="2400" b="1" spc="-75" dirty="0">
                <a:ea typeface="Times New Roman" charset="0"/>
              </a:rPr>
              <a:t> </a:t>
            </a:r>
            <a:r>
              <a:rPr lang="ru-RU" sz="2400" b="1" dirty="0">
                <a:ea typeface="Times New Roman" charset="0"/>
              </a:rPr>
              <a:t>воздуха</a:t>
            </a:r>
          </a:p>
          <a:p>
            <a:pPr marL="1064895" indent="-342900" algn="just">
              <a:spcAft>
                <a:spcPts val="0"/>
              </a:spcAft>
              <a:buFont typeface="Arial" charset="0"/>
              <a:buChar char="•"/>
            </a:pPr>
            <a:r>
              <a:rPr lang="ru-RU" sz="2400" b="1" dirty="0">
                <a:ea typeface="Times New Roman" charset="0"/>
              </a:rPr>
              <a:t>Размер помещения</a:t>
            </a:r>
            <a:endParaRPr lang="ru-RU" sz="2400" dirty="0">
              <a:ea typeface="Times New Roman" charset="0"/>
            </a:endParaRPr>
          </a:p>
          <a:p>
            <a:pPr marL="1064895" indent="-342900" algn="just">
              <a:spcAft>
                <a:spcPts val="0"/>
              </a:spcAft>
              <a:buFont typeface="Arial" charset="0"/>
              <a:buChar char="•"/>
            </a:pPr>
            <a:r>
              <a:rPr lang="ru-RU" sz="2400" b="1" dirty="0">
                <a:ea typeface="Times New Roman" charset="0"/>
              </a:rPr>
              <a:t>Сенсорная насыщенность</a:t>
            </a:r>
          </a:p>
          <a:p>
            <a:pPr marL="1064895" indent="-342900" algn="just">
              <a:spcAft>
                <a:spcPts val="0"/>
              </a:spcAft>
              <a:buFont typeface="Arial" charset="0"/>
              <a:buChar char="•"/>
            </a:pPr>
            <a:r>
              <a:rPr lang="ru-RU" sz="2400" b="1" dirty="0">
                <a:ea typeface="Times New Roman" charset="0"/>
              </a:rPr>
              <a:t>Необходимые</a:t>
            </a:r>
            <a:r>
              <a:rPr lang="ru-RU" sz="2400" b="1" spc="-75" dirty="0">
                <a:ea typeface="Times New Roman" charset="0"/>
              </a:rPr>
              <a:t> </a:t>
            </a:r>
            <a:r>
              <a:rPr lang="ru-RU" sz="2400" b="1" dirty="0">
                <a:ea typeface="Times New Roman" charset="0"/>
              </a:rPr>
              <a:t>предметы</a:t>
            </a:r>
            <a:r>
              <a:rPr lang="ru-RU" sz="2400" b="1" spc="-75" dirty="0">
                <a:ea typeface="Times New Roman" charset="0"/>
              </a:rPr>
              <a:t> </a:t>
            </a:r>
            <a:r>
              <a:rPr lang="ru-RU" sz="2400" b="1" dirty="0">
                <a:ea typeface="Times New Roman" charset="0"/>
              </a:rPr>
              <a:t>и</a:t>
            </a:r>
            <a:r>
              <a:rPr lang="ru-RU" sz="2400" b="1" spc="-75" dirty="0">
                <a:ea typeface="Times New Roman" charset="0"/>
              </a:rPr>
              <a:t> </a:t>
            </a:r>
            <a:r>
              <a:rPr lang="ru-RU" sz="2400" b="1" dirty="0">
                <a:ea typeface="Times New Roman" charset="0"/>
              </a:rPr>
              <a:t>порядок</a:t>
            </a:r>
            <a:r>
              <a:rPr lang="ru-RU" sz="2400" b="1" spc="-75" dirty="0">
                <a:ea typeface="Times New Roman" charset="0"/>
              </a:rPr>
              <a:t> </a:t>
            </a:r>
            <a:r>
              <a:rPr lang="ru-RU" sz="2400" b="1" dirty="0">
                <a:ea typeface="Times New Roman" charset="0"/>
              </a:rPr>
              <a:t>их</a:t>
            </a:r>
            <a:r>
              <a:rPr lang="ru-RU" sz="2400" b="1" spc="-75" dirty="0">
                <a:ea typeface="Times New Roman" charset="0"/>
              </a:rPr>
              <a:t> </a:t>
            </a:r>
            <a:r>
              <a:rPr lang="ru-RU" sz="2400" b="1" dirty="0">
                <a:ea typeface="Times New Roman" charset="0"/>
              </a:rPr>
              <a:t>хранения</a:t>
            </a:r>
          </a:p>
          <a:p>
            <a:pPr marL="1064895" indent="-342900" algn="just">
              <a:spcAft>
                <a:spcPts val="0"/>
              </a:spcAft>
              <a:buFont typeface="Arial" charset="0"/>
              <a:buChar char="•"/>
            </a:pPr>
            <a:r>
              <a:rPr lang="ru-RU" sz="2400" b="1" dirty="0">
                <a:ea typeface="Times New Roman" charset="0"/>
              </a:rPr>
              <a:t>Доступность</a:t>
            </a:r>
            <a:r>
              <a:rPr lang="ru-RU" sz="2400" b="1" spc="-35" dirty="0">
                <a:ea typeface="Times New Roman" charset="0"/>
              </a:rPr>
              <a:t> </a:t>
            </a:r>
            <a:r>
              <a:rPr lang="ru-RU" sz="2400" b="1" dirty="0">
                <a:ea typeface="Times New Roman" charset="0"/>
              </a:rPr>
              <a:t>среды</a:t>
            </a:r>
            <a:endParaRPr lang="ru-RU" sz="2400" dirty="0">
              <a:effectLst/>
              <a:ea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94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2023" y="2627870"/>
            <a:ext cx="5954777" cy="1337732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sz="31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Социальная сфера</a:t>
            </a:r>
            <a:r>
              <a:rPr lang="ru-RU" dirty="0"/>
              <a:t/>
            </a:r>
            <a:br>
              <a:rPr lang="ru-RU" dirty="0"/>
            </a:br>
            <a:r>
              <a:rPr lang="ru-RU" sz="2400" b="1" dirty="0">
                <a:latin typeface="+mn-lt"/>
              </a:rPr>
              <a:t>- </a:t>
            </a:r>
            <a:r>
              <a:rPr lang="ru-RU" sz="2700" b="1" dirty="0">
                <a:latin typeface="+mn-lt"/>
              </a:rPr>
              <a:t>Отношения с близкими взрослыми </a:t>
            </a:r>
            <a:br>
              <a:rPr lang="ru-RU" sz="2700" b="1" dirty="0">
                <a:latin typeface="+mn-lt"/>
              </a:rPr>
            </a:br>
            <a:r>
              <a:rPr lang="ru-RU" sz="2700" b="1" dirty="0">
                <a:latin typeface="+mn-lt"/>
              </a:rPr>
              <a:t>- Отношения с другими людьми</a:t>
            </a:r>
            <a:br>
              <a:rPr lang="ru-RU" sz="2700" b="1" dirty="0">
                <a:latin typeface="+mn-lt"/>
              </a:rPr>
            </a:br>
            <a:r>
              <a:rPr lang="ru-RU" sz="2700" b="1" dirty="0">
                <a:latin typeface="+mn-lt"/>
              </a:rPr>
              <a:t>- Взаимодействие с другими детьми </a:t>
            </a:r>
            <a:br>
              <a:rPr lang="ru-RU" sz="2700" b="1" dirty="0">
                <a:latin typeface="+mn-lt"/>
              </a:rPr>
            </a:br>
            <a:r>
              <a:rPr lang="ru-RU" sz="2700" b="1" dirty="0">
                <a:latin typeface="+mn-lt"/>
              </a:rPr>
              <a:t>- Коммуникация</a:t>
            </a:r>
            <a:br>
              <a:rPr lang="ru-RU" sz="2700" b="1" dirty="0">
                <a:latin typeface="+mn-lt"/>
              </a:rPr>
            </a:br>
            <a:r>
              <a:rPr lang="ru-RU" sz="2700" b="1" dirty="0">
                <a:latin typeface="+mn-lt"/>
              </a:rPr>
              <a:t>- Наблюдение и участие в деятельности окружающих людей</a:t>
            </a:r>
            <a:br>
              <a:rPr lang="ru-RU" sz="2700" b="1" dirty="0">
                <a:latin typeface="+mn-lt"/>
              </a:rPr>
            </a:br>
            <a:endParaRPr lang="ru-RU" sz="2700" b="1" dirty="0">
              <a:latin typeface="+mn-lt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3525406-DAF4-6867-6B3E-7FFCA4105B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795" y="6477000"/>
            <a:ext cx="384906" cy="381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="" xmlns:a16="http://schemas.microsoft.com/office/drawing/2014/main" id="{17373C61-86A3-E13E-E95A-66769BDB2593}"/>
              </a:ext>
            </a:extLst>
          </p:cNvPr>
          <p:cNvSpPr txBox="1">
            <a:spLocks/>
          </p:cNvSpPr>
          <p:nvPr/>
        </p:nvSpPr>
        <p:spPr>
          <a:xfrm>
            <a:off x="7786800" y="6521146"/>
            <a:ext cx="1357200" cy="33685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ln w="0"/>
                <a:solidFill>
                  <a:srgbClr val="00CCFF"/>
                </a:solidFill>
                <a:effectLst>
                  <a:reflection blurRad="6350" stA="53000" endA="300" endPos="35500" dir="5400000" sy="-90000" algn="bl" rotWithShape="0"/>
                </a:effectLst>
                <a:latin typeface="+mn-lt"/>
              </a:rPr>
              <a:t>ГБУ МГЦР</a:t>
            </a:r>
            <a:endParaRPr lang="en-US" sz="2000" b="1" dirty="0">
              <a:ln w="0"/>
              <a:solidFill>
                <a:srgbClr val="00CCFF"/>
              </a:solidFill>
              <a:effectLst>
                <a:reflection blurRad="6350" stA="53000" endA="300" endPos="35500" dir="5400000" sy="-90000" algn="bl" rotWithShape="0"/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09864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546" y="2916195"/>
            <a:ext cx="7821827" cy="1337732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3525406-DAF4-6867-6B3E-7FFCA4105B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795" y="6477000"/>
            <a:ext cx="384906" cy="381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="" xmlns:a16="http://schemas.microsoft.com/office/drawing/2014/main" id="{17373C61-86A3-E13E-E95A-66769BDB2593}"/>
              </a:ext>
            </a:extLst>
          </p:cNvPr>
          <p:cNvSpPr txBox="1">
            <a:spLocks/>
          </p:cNvSpPr>
          <p:nvPr/>
        </p:nvSpPr>
        <p:spPr>
          <a:xfrm>
            <a:off x="7786800" y="6521146"/>
            <a:ext cx="1357200" cy="33685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ln w="0"/>
                <a:solidFill>
                  <a:srgbClr val="00CCFF"/>
                </a:solidFill>
                <a:effectLst>
                  <a:reflection blurRad="6350" stA="53000" endA="300" endPos="35500" dir="5400000" sy="-90000" algn="bl" rotWithShape="0"/>
                </a:effectLst>
                <a:latin typeface="+mn-lt"/>
              </a:rPr>
              <a:t>ГБУ МГЦР</a:t>
            </a:r>
            <a:endParaRPr lang="en-US" sz="2000" b="1" dirty="0">
              <a:ln w="0"/>
              <a:solidFill>
                <a:srgbClr val="00CCFF"/>
              </a:solidFill>
              <a:effectLst>
                <a:reflection blurRad="6350" stA="53000" endA="300" endPos="35500" dir="5400000" sy="-90000" algn="bl" rotWithShape="0"/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64834" y="1063747"/>
            <a:ext cx="7723249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1995">
              <a:spcBef>
                <a:spcPts val="385"/>
              </a:spcBef>
            </a:pP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ea typeface="Times New Roman" charset="0"/>
                <a:cs typeface="Times New Roman" charset="0"/>
              </a:rPr>
              <a:t>Повседневная</a:t>
            </a:r>
            <a:r>
              <a:rPr lang="ru-RU" sz="2800" b="1" spc="-30" dirty="0">
                <a:solidFill>
                  <a:schemeClr val="accent5">
                    <a:lumMod val="75000"/>
                  </a:schemeClr>
                </a:solidFill>
                <a:ea typeface="Times New Roman" charset="0"/>
                <a:cs typeface="Times New Roman" charset="0"/>
              </a:rPr>
              <a:t>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ea typeface="Times New Roman" charset="0"/>
                <a:cs typeface="Times New Roman" charset="0"/>
              </a:rPr>
              <a:t>двигательная</a:t>
            </a:r>
            <a:r>
              <a:rPr lang="ru-RU" sz="2800" b="1" spc="-20" dirty="0">
                <a:solidFill>
                  <a:schemeClr val="accent5">
                    <a:lumMod val="75000"/>
                  </a:schemeClr>
                </a:solidFill>
                <a:ea typeface="Times New Roman" charset="0"/>
                <a:cs typeface="Times New Roman" charset="0"/>
              </a:rPr>
              <a:t> </a:t>
            </a:r>
            <a:r>
              <a:rPr lang="ru-RU" sz="2800" b="1" spc="-10" dirty="0">
                <a:solidFill>
                  <a:schemeClr val="accent5">
                    <a:lumMod val="75000"/>
                  </a:schemeClr>
                </a:solidFill>
                <a:ea typeface="Times New Roman" charset="0"/>
                <a:cs typeface="Times New Roman" charset="0"/>
              </a:rPr>
              <a:t>активность</a:t>
            </a:r>
            <a:endParaRPr lang="ru-RU" sz="2800" b="1" dirty="0">
              <a:solidFill>
                <a:schemeClr val="accent5">
                  <a:lumMod val="75000"/>
                </a:schemeClr>
              </a:solidFill>
              <a:ea typeface="Times New Roman" charset="0"/>
            </a:endParaRPr>
          </a:p>
          <a:p>
            <a:pPr marL="721995">
              <a:spcBef>
                <a:spcPts val="10"/>
              </a:spcBef>
            </a:pPr>
            <a:r>
              <a:rPr lang="ru-RU" b="1" dirty="0">
                <a:latin typeface="Arial" charset="0"/>
                <a:ea typeface="Times New Roman" charset="0"/>
                <a:cs typeface="Times New Roman" charset="0"/>
              </a:rPr>
              <a:t> </a:t>
            </a:r>
            <a:endParaRPr lang="ru-RU" sz="1600" dirty="0">
              <a:latin typeface="Times New Roman" charset="0"/>
              <a:ea typeface="Times New Roman" charset="0"/>
            </a:endParaRPr>
          </a:p>
          <a:p>
            <a:pPr marL="914400" indent="356235" algn="just">
              <a:lnSpc>
                <a:spcPct val="150000"/>
              </a:lnSpc>
              <a:spcAft>
                <a:spcPts val="0"/>
              </a:spcAft>
            </a:pPr>
            <a:endParaRPr lang="ru-RU" sz="1600" dirty="0">
              <a:latin typeface="Times New Roman" charset="0"/>
              <a:ea typeface="Times New Roman" charset="0"/>
            </a:endParaRPr>
          </a:p>
          <a:p>
            <a:pPr marL="342900" marR="720725" lvl="0" indent="-342900" algn="just">
              <a:lnSpc>
                <a:spcPct val="150000"/>
              </a:lnSpc>
              <a:spcBef>
                <a:spcPts val="5"/>
              </a:spcBef>
              <a:spcAft>
                <a:spcPts val="0"/>
              </a:spcAft>
              <a:buSzPts val="1200"/>
              <a:buFont typeface="Symbol" charset="2"/>
              <a:buChar char=""/>
              <a:tabLst>
                <a:tab pos="1630045" algn="l"/>
              </a:tabLst>
            </a:pPr>
            <a:r>
              <a:rPr lang="ru-RU" sz="2400" b="1" dirty="0">
                <a:ea typeface="Symbol" charset="2"/>
                <a:cs typeface="Symbol" charset="2"/>
              </a:rPr>
              <a:t>Правильное позиционирование.</a:t>
            </a:r>
            <a:endParaRPr lang="ru-RU" sz="2400" dirty="0">
              <a:ea typeface="Symbol" charset="2"/>
              <a:cs typeface="Symbol" charset="2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5"/>
              </a:spcBef>
              <a:spcAft>
                <a:spcPts val="0"/>
              </a:spcAft>
              <a:buSzPts val="1200"/>
              <a:buFont typeface="Symbol" charset="2"/>
              <a:buChar char=""/>
              <a:tabLst>
                <a:tab pos="1630045" algn="l"/>
              </a:tabLst>
            </a:pPr>
            <a:r>
              <a:rPr lang="ru-RU" sz="2400" b="1" dirty="0">
                <a:ea typeface="Symbol" charset="2"/>
                <a:cs typeface="Symbol" charset="2"/>
              </a:rPr>
              <a:t>Участие</a:t>
            </a:r>
            <a:r>
              <a:rPr lang="ru-RU" sz="2400" b="1" spc="125" dirty="0">
                <a:ea typeface="Symbol" charset="2"/>
                <a:cs typeface="Symbol" charset="2"/>
              </a:rPr>
              <a:t> </a:t>
            </a:r>
            <a:r>
              <a:rPr lang="ru-RU" sz="2400" b="1" dirty="0">
                <a:ea typeface="Symbol" charset="2"/>
                <a:cs typeface="Symbol" charset="2"/>
              </a:rPr>
              <a:t>в</a:t>
            </a:r>
            <a:r>
              <a:rPr lang="ru-RU" sz="2400" b="1" spc="120" dirty="0">
                <a:ea typeface="Symbol" charset="2"/>
                <a:cs typeface="Symbol" charset="2"/>
              </a:rPr>
              <a:t> </a:t>
            </a:r>
            <a:r>
              <a:rPr lang="ru-RU" sz="2400" b="1" dirty="0">
                <a:ea typeface="Symbol" charset="2"/>
                <a:cs typeface="Symbol" charset="2"/>
              </a:rPr>
              <a:t>перемещении</a:t>
            </a:r>
            <a:r>
              <a:rPr lang="ru-RU" sz="2400" b="1" spc="125" dirty="0">
                <a:ea typeface="Symbol" charset="2"/>
                <a:cs typeface="Symbol" charset="2"/>
              </a:rPr>
              <a:t> </a:t>
            </a:r>
            <a:r>
              <a:rPr lang="ru-RU" sz="2400" b="1" dirty="0">
                <a:ea typeface="Symbol" charset="2"/>
                <a:cs typeface="Symbol" charset="2"/>
              </a:rPr>
              <a:t>и</a:t>
            </a:r>
            <a:r>
              <a:rPr lang="ru-RU" sz="2400" b="1" spc="120" dirty="0">
                <a:ea typeface="Symbol" charset="2"/>
                <a:cs typeface="Symbol" charset="2"/>
              </a:rPr>
              <a:t> </a:t>
            </a:r>
            <a:r>
              <a:rPr lang="ru-RU" sz="2400" b="1" dirty="0">
                <a:ea typeface="Symbol" charset="2"/>
                <a:cs typeface="Symbol" charset="2"/>
              </a:rPr>
              <a:t>уходе</a:t>
            </a:r>
            <a:r>
              <a:rPr lang="ru-RU" sz="2400" b="1" spc="-10" dirty="0">
                <a:ea typeface="Symbol" charset="2"/>
                <a:cs typeface="Symbol" charset="2"/>
              </a:rPr>
              <a:t>.</a:t>
            </a:r>
            <a:endParaRPr lang="ru-RU" sz="2400" dirty="0">
              <a:ea typeface="Times New Roman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5"/>
              </a:spcBef>
              <a:spcAft>
                <a:spcPts val="0"/>
              </a:spcAft>
              <a:buSzPts val="1200"/>
              <a:buFont typeface="Symbol" charset="2"/>
              <a:buChar char=""/>
              <a:tabLst>
                <a:tab pos="1630045" algn="l"/>
              </a:tabLst>
            </a:pPr>
            <a:r>
              <a:rPr lang="ru-RU" sz="2400" b="1" dirty="0">
                <a:ea typeface="Symbol" charset="2"/>
                <a:cs typeface="Symbol" charset="2"/>
              </a:rPr>
              <a:t>Спонтанную</a:t>
            </a:r>
            <a:r>
              <a:rPr lang="ru-RU" sz="2400" b="1" spc="-60" dirty="0">
                <a:ea typeface="Symbol" charset="2"/>
                <a:cs typeface="Symbol" charset="2"/>
              </a:rPr>
              <a:t> </a:t>
            </a:r>
            <a:r>
              <a:rPr lang="ru-RU" sz="2400" b="1" dirty="0">
                <a:ea typeface="Symbol" charset="2"/>
                <a:cs typeface="Symbol" charset="2"/>
              </a:rPr>
              <a:t>двигательную</a:t>
            </a:r>
            <a:r>
              <a:rPr lang="ru-RU" sz="2400" b="1" spc="-45" dirty="0">
                <a:ea typeface="Symbol" charset="2"/>
                <a:cs typeface="Symbol" charset="2"/>
              </a:rPr>
              <a:t> </a:t>
            </a:r>
            <a:r>
              <a:rPr lang="ru-RU" sz="2400" b="1" spc="-10" dirty="0">
                <a:ea typeface="Symbol" charset="2"/>
                <a:cs typeface="Symbol" charset="2"/>
              </a:rPr>
              <a:t>активность и игру.</a:t>
            </a:r>
            <a:endParaRPr lang="ru-RU" sz="2400" dirty="0">
              <a:ea typeface="Symbol" charset="2"/>
              <a:cs typeface="Symbol" charset="2"/>
            </a:endParaRPr>
          </a:p>
          <a:p>
            <a:pPr marL="342900" marR="720725" lvl="0" indent="-342900" algn="just">
              <a:lnSpc>
                <a:spcPct val="150000"/>
              </a:lnSpc>
              <a:spcBef>
                <a:spcPts val="5"/>
              </a:spcBef>
              <a:spcAft>
                <a:spcPts val="0"/>
              </a:spcAft>
              <a:buSzPts val="1200"/>
              <a:buFont typeface="Symbol" charset="2"/>
              <a:buChar char=""/>
              <a:tabLst>
                <a:tab pos="1630045" algn="l"/>
              </a:tabLst>
            </a:pPr>
            <a:r>
              <a:rPr lang="ru-RU" sz="2400" b="1" dirty="0">
                <a:ea typeface="Symbol" charset="2"/>
                <a:cs typeface="Symbol" charset="2"/>
              </a:rPr>
              <a:t>Структурированную двигательную активность (занятия со специалистом </a:t>
            </a:r>
            <a:r>
              <a:rPr lang="ru-RU" sz="2400" b="1" spc="-20" dirty="0">
                <a:ea typeface="Symbol" charset="2"/>
                <a:cs typeface="Symbol" charset="2"/>
              </a:rPr>
              <a:t>ЛФК).</a:t>
            </a:r>
            <a:endParaRPr lang="ru-RU" sz="2400" dirty="0">
              <a:ea typeface="Symbol" charset="2"/>
              <a:cs typeface="Symbol" charset="2"/>
            </a:endParaRPr>
          </a:p>
          <a:p>
            <a:r>
              <a:rPr lang="ru-RU" sz="1400" dirty="0">
                <a:latin typeface="Times New Roman" charset="0"/>
                <a:ea typeface="Times New Roman" charset="0"/>
              </a:rPr>
              <a:t/>
            </a:r>
            <a:br>
              <a:rPr lang="ru-RU" sz="1400" dirty="0">
                <a:latin typeface="Times New Roman" charset="0"/>
                <a:ea typeface="Times New Roman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57124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667</TotalTime>
  <Words>368</Words>
  <Application>Microsoft Office PowerPoint</Application>
  <PresentationFormat>Экран (4:3)</PresentationFormat>
  <Paragraphs>63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Презентация PowerPoint</vt:lpstr>
      <vt:lpstr>Развивающий уход </vt:lpstr>
      <vt:lpstr>Принципы развивающего ухода:  </vt:lpstr>
      <vt:lpstr>Презентация PowerPoint</vt:lpstr>
      <vt:lpstr>Презентация PowerPoint</vt:lpstr>
      <vt:lpstr> Создание оптимальной среды  для жизни и развития ребенка с ТМНР  </vt:lpstr>
      <vt:lpstr> </vt:lpstr>
      <vt:lpstr>Социальная сфера - Отношения с близкими взрослыми  - Отношения с другими людьми - Взаимодействие с другими детьми  - Коммуникация - Наблюдение и участие в деятельности окружающих людей </vt:lpstr>
      <vt:lpstr>   </vt:lpstr>
      <vt:lpstr>    </vt:lpstr>
      <vt:lpstr>  Кормление и самостоятельная еда   Во время кормления необходимо соблюдать следующие условия: Поддерживать контакт с ребенком. Кормить ребенка в положении сидя.  Формировать и развивать навыки самостоятельного приема пищи.    </vt:lpstr>
      <vt:lpstr>Необходимо подобрать:  оптимальное положение взрослого  оптимальное для ребенка место для кормления  оптимальную консистенцию и температуру пищи  удобную посуду  предоставлять ребенку возможность жевать  обеспечивать соответствующее потребностям ребенка количество жидкости  очищать ротовую полость ребенка после еды                                   </vt:lpstr>
      <vt:lpstr>Процесс одевания / раздевания можно использовать для развития у детей: - навыков самообслуживания - представлений о схеме тела - мелкой и крупной моторики - коммуникативных навыков - расширения представлений об устройстве окружающего мира (сезонности, разнообразие социальных ситуаций и т.д.).  </vt:lpstr>
    </vt:vector>
  </TitlesOfParts>
  <Company>PJSC "New Engineering Technologies"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Елена И. Субботина</cp:lastModifiedBy>
  <cp:revision>107</cp:revision>
  <dcterms:created xsi:type="dcterms:W3CDTF">2016-11-18T14:12:19Z</dcterms:created>
  <dcterms:modified xsi:type="dcterms:W3CDTF">2022-08-09T13:16:09Z</dcterms:modified>
</cp:coreProperties>
</file>