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Override ContentType="application/vnd.ms-powerpoint.presentation.macroEnabled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theme+xml" PartName="/ppt/theme/them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92" r:id="rId1"/>
  </p:sldMasterIdLst>
  <p:notesMasterIdLst>
    <p:notesMasterId r:id="rId37"/>
  </p:notesMasterIdLst>
  <p:sldIdLst>
    <p:sldId id="256" r:id="rId2"/>
    <p:sldId id="276" r:id="rId3"/>
    <p:sldId id="315" r:id="rId4"/>
    <p:sldId id="356" r:id="rId5"/>
    <p:sldId id="302" r:id="rId6"/>
    <p:sldId id="322" r:id="rId7"/>
    <p:sldId id="321" r:id="rId8"/>
    <p:sldId id="284" r:id="rId9"/>
    <p:sldId id="318" r:id="rId10"/>
    <p:sldId id="341" r:id="rId11"/>
    <p:sldId id="326" r:id="rId12"/>
    <p:sldId id="330" r:id="rId13"/>
    <p:sldId id="328" r:id="rId14"/>
    <p:sldId id="332" r:id="rId15"/>
    <p:sldId id="325" r:id="rId16"/>
    <p:sldId id="336" r:id="rId17"/>
    <p:sldId id="338" r:id="rId18"/>
    <p:sldId id="339" r:id="rId19"/>
    <p:sldId id="337" r:id="rId20"/>
    <p:sldId id="331" r:id="rId21"/>
    <p:sldId id="340" r:id="rId22"/>
    <p:sldId id="342" r:id="rId23"/>
    <p:sldId id="343" r:id="rId24"/>
    <p:sldId id="348" r:id="rId25"/>
    <p:sldId id="349" r:id="rId26"/>
    <p:sldId id="350" r:id="rId27"/>
    <p:sldId id="354" r:id="rId28"/>
    <p:sldId id="353" r:id="rId29"/>
    <p:sldId id="355" r:id="rId30"/>
    <p:sldId id="352" r:id="rId31"/>
    <p:sldId id="357" r:id="rId32"/>
    <p:sldId id="358" r:id="rId33"/>
    <p:sldId id="359" r:id="rId34"/>
    <p:sldId id="361" r:id="rId35"/>
    <p:sldId id="360" r:id="rId36"/>
  </p:sldIdLst>
  <p:sldSz cx="12192000" cy="6858000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CC3300"/>
    <a:srgbClr val="1C541C"/>
    <a:srgbClr val="990000"/>
    <a:srgbClr val="B42B00"/>
    <a:srgbClr val="940210"/>
    <a:srgbClr val="C00000"/>
    <a:srgbClr val="1A3623"/>
    <a:srgbClr val="0033CC"/>
    <a:srgbClr val="6C22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9846" autoAdjust="0"/>
    <p:restoredTop sz="94660"/>
  </p:normalViewPr>
  <p:slideViewPr>
    <p:cSldViewPr snapToGrid="0">
      <p:cViewPr varScale="1">
        <p:scale>
          <a:sx n="74" d="100"/>
          <a:sy n="74" d="100"/>
        </p:scale>
        <p:origin x="90" y="7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9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FD9D408-3513-44D2-A5BE-4A40AF781B24}" type="datetimeFigureOut">
              <a:rPr lang="ru-RU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65C3FAC-1D52-4B38-9879-99926ECADF9D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6593784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ED7D375E-BC1B-45C6-A390-5568679A3F9A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BF94948A-D75F-4A5C-82B5-6261EC808E48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04082996"/>
      </p:ext>
    </p:extLst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606AF7-6706-4882-B653-749D1594A63E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88EA98-EA1B-4CA8-AAB2-51BBB698F2B7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747092683"/>
      </p:ext>
    </p:extLst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F1770C1-D5B3-434E-8C54-C11BD4B27517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DBB80B2-E7C1-41AF-BE39-460E9A7F8745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grpSp>
        <p:nvGrpSpPr>
          <p:cNvPr id="7" name="Group 6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34903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F218DD-6F2B-471C-B24A-1EAE4331A41A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CB187F-1A51-4D62-BEEF-AF64BAF43E7C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694845219"/>
      </p:ext>
    </p:extLst>
  </p:cSld>
  <p:clrMapOvr>
    <a:masterClrMapping/>
  </p:clrMapOvr>
  <p:transition spd="slow">
    <p:split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0C54F9-242D-46DD-B498-3ED85365B44D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1D357A-34CE-4F48-BB6F-5DB299229D9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458820507"/>
      </p:ext>
    </p:extLst>
  </p:cSld>
  <p:clrMapOvr>
    <a:masterClrMapping/>
  </p:clrMapOvr>
  <p:transition spd="slow">
    <p:split/>
  </p:transition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468528-6814-4BF9-9E23-A2DB4917BF48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31EF5A-F864-4F52-8F65-C004BB0C8CBD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233417605"/>
      </p:ext>
    </p:extLst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FD8E41-CA9C-4135-9FCC-2323B5F95C77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E4685-0DE5-4C30-AE2C-303ACEE72AFB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657678434"/>
      </p:ext>
    </p:extLst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pPr>
              <a:defRPr/>
            </a:pPr>
            <a:fld id="{60898A10-0E11-4784-BBF6-29B603E78723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pPr>
              <a:defRPr/>
            </a:pPr>
            <a:fld id="{5D940361-A390-4E4D-9580-057FD6268657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30648294"/>
      </p:ext>
    </p:extLst>
  </p:cSld>
  <p:clrMapOvr>
    <a:masterClrMapping/>
  </p:clrMapOvr>
  <p:transition spd="slow">
    <p:split/>
  </p:transition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pPr>
              <a:defRPr/>
            </a:pPr>
            <a:fld id="{BEFD4BCC-6011-47C2-8773-70E0AD385F91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pPr>
              <a:defRPr/>
            </a:pPr>
            <a:fld id="{E5B2F02E-A672-4FE2-A722-BB0D4EBD4450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872919949"/>
      </p:ext>
    </p:extLst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395438-8F4F-4E1B-81D3-A73954A77DED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A5592D-4689-426D-AB74-B342F4E7E0CC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607556593"/>
      </p:ext>
    </p:extLst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52C78-D5DA-4879-8ED8-65F1226D892F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30244-C196-44C1-ACFA-F45A64CC9BAB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955008384"/>
      </p:ext>
    </p:extLst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DE3E23-D281-4125-BDC3-57E2316137E5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457684-FC9E-466E-BE85-43E5FDFFB39A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16650206"/>
      </p:ext>
    </p:extLst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19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BA90F09D-6304-496C-BBCB-CAD8F42CB0FC}" type="datetimeFigureOut">
              <a:rPr lang="ru-RU" smtClean="0"/>
              <a:pPr>
                <a:defRPr/>
              </a:pPr>
              <a:t>24.12.2021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9CF4ECF2-2364-48B5-8E19-CA67FD00B21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sp>
        <p:nvSpPr>
          <p:cNvPr id="11" name="Freeform 6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1071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94" r:id="rId2"/>
    <p:sldLayoutId id="2147484395" r:id="rId3"/>
    <p:sldLayoutId id="2147484396" r:id="rId4"/>
    <p:sldLayoutId id="2147484397" r:id="rId5"/>
    <p:sldLayoutId id="2147484398" r:id="rId6"/>
    <p:sldLayoutId id="2147484399" r:id="rId7"/>
    <p:sldLayoutId id="2147484400" r:id="rId8"/>
    <p:sldLayoutId id="2147484401" r:id="rId9"/>
    <p:sldLayoutId id="2147484402" r:id="rId10"/>
    <p:sldLayoutId id="2147484403" r:id="rId11"/>
    <p:sldLayoutId id="2147484404" r:id="rId12"/>
  </p:sldLayoutIdLst>
  <p:transition spd="slow">
    <p:spli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 ?><Relationships xmlns="http://schemas.openxmlformats.org/package/2006/relationships"><Relationship Id="rId3" Target="../media/image3.jpeg" Type="http://schemas.openxmlformats.org/officeDocument/2006/relationships/image"/><Relationship Id="rId2" Target="../media/image2.jpeg" Type="http://schemas.openxmlformats.org/officeDocument/2006/relationships/image"/><Relationship Id="rId1" Target="../slideLayouts/slideLayout1.xml" Type="http://schemas.openxmlformats.org/officeDocument/2006/relationships/slideLayout"/><Relationship Id="rId4" Target="../media/image4.png" Type="http://schemas.openxmlformats.org/officeDocument/2006/relationships/image"/></Relationships>
</file>

<file path=ppt/slides/_rels/slide2.xml.rels><?xml version="1.0" encoding="UTF-8" standalone="yes" ?><Relationships xmlns="http://schemas.openxmlformats.org/package/2006/relationships"><Relationship Id="rId3" Target="../media/image4.png" Type="http://schemas.openxmlformats.org/officeDocument/2006/relationships/image"/><Relationship Id="rId2" Target="../media/image5.jpeg" Type="http://schemas.openxmlformats.org/officeDocument/2006/relationships/image"/><Relationship Id="rId1" Target="../slideLayouts/slideLayout8.xml" Type="http://schemas.openxmlformats.org/officeDocument/2006/relationships/slideLayout"/><Relationship Id="rId4" Target="../media/image6.jpe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 ?><Relationships xmlns="http://schemas.openxmlformats.org/package/2006/relationships"><Relationship Id="rId3" Target="../media/image12.jpeg" Type="http://schemas.openxmlformats.org/officeDocument/2006/relationships/image"/><Relationship Id="rId2" Target="../media/image11.jpeg" Type="http://schemas.openxmlformats.org/officeDocument/2006/relationships/image"/><Relationship Id="rId1" Target="../slideLayouts/slideLayout12.xml" Type="http://schemas.openxmlformats.org/officeDocument/2006/relationships/slideLayout"/><Relationship Id="rId4" Target="../media/image13.jpe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 ?><Relationships xmlns="http://schemas.openxmlformats.org/package/2006/relationships"><Relationship Id="rId2" Target="../media/image24.jpeg" Type="http://schemas.openxmlformats.org/officeDocument/2006/relationships/image"/><Relationship Id="rId1" Target="../slideLayouts/slideLayout12.xml" Type="http://schemas.openxmlformats.org/officeDocument/2006/relationships/slideLayout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 ?><Relationships xmlns="http://schemas.openxmlformats.org/package/2006/relationships"><Relationship Id="rId3" Target="../media/image29.jpeg" Type="http://schemas.openxmlformats.org/officeDocument/2006/relationships/image"/><Relationship Id="rId2" Target="../media/image28.png" Type="http://schemas.openxmlformats.org/officeDocument/2006/relationships/image"/><Relationship Id="rId1" Target="../slideLayouts/slideLayout12.xml" Type="http://schemas.openxmlformats.org/officeDocument/2006/relationships/slideLayout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jpeg"/></Relationships>
</file>

<file path=ppt/slides/_rels/slide17.xml.rels><?xml version="1.0" encoding="UTF-8" standalone="yes" ?><Relationships xmlns="http://schemas.openxmlformats.org/package/2006/relationships"><Relationship Id="rId8" Target="../media/image42.jpeg" Type="http://schemas.openxmlformats.org/officeDocument/2006/relationships/image"/><Relationship Id="rId3" Target="../media/image37.png" Type="http://schemas.openxmlformats.org/officeDocument/2006/relationships/image"/><Relationship Id="rId7" Target="../media/image41.jpeg" Type="http://schemas.openxmlformats.org/officeDocument/2006/relationships/image"/><Relationship Id="rId2" Target="../media/image36.jpeg" Type="http://schemas.openxmlformats.org/officeDocument/2006/relationships/image"/><Relationship Id="rId1" Target="../slideLayouts/slideLayout12.xml" Type="http://schemas.openxmlformats.org/officeDocument/2006/relationships/slideLayout"/><Relationship Id="rId6" Target="../media/image40.jpeg" Type="http://schemas.openxmlformats.org/officeDocument/2006/relationships/image"/><Relationship Id="rId5" Target="../media/image39.jpeg" Type="http://schemas.openxmlformats.org/officeDocument/2006/relationships/image"/><Relationship Id="rId4" Target="../media/image38.jpeg" Type="http://schemas.openxmlformats.org/officeDocument/2006/relationships/image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1.xml.rels><?xml version="1.0" encoding="UTF-8" standalone="yes" ?><Relationships xmlns="http://schemas.openxmlformats.org/package/2006/relationships"><Relationship Id="rId8" Target="../media/image60.jpeg" Type="http://schemas.openxmlformats.org/officeDocument/2006/relationships/image"/><Relationship Id="rId3" Target="../media/image55.jpeg" Type="http://schemas.openxmlformats.org/officeDocument/2006/relationships/image"/><Relationship Id="rId7" Target="../media/image59.jpeg" Type="http://schemas.openxmlformats.org/officeDocument/2006/relationships/image"/><Relationship Id="rId2" Target="../media/image54.jpeg" Type="http://schemas.openxmlformats.org/officeDocument/2006/relationships/image"/><Relationship Id="rId1" Target="../slideLayouts/slideLayout7.xml" Type="http://schemas.openxmlformats.org/officeDocument/2006/relationships/slideLayout"/><Relationship Id="rId6" Target="../media/image58.jpeg" Type="http://schemas.openxmlformats.org/officeDocument/2006/relationships/image"/><Relationship Id="rId5" Target="../media/image57.jpeg" Type="http://schemas.openxmlformats.org/officeDocument/2006/relationships/image"/><Relationship Id="rId4" Target="../media/image56.jpeg" Type="http://schemas.openxmlformats.org/officeDocument/2006/relationships/image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 ?><Relationships xmlns="http://schemas.openxmlformats.org/package/2006/relationships"><Relationship Id="rId3" Target="../media/image73.jpeg" Type="http://schemas.openxmlformats.org/officeDocument/2006/relationships/image"/><Relationship Id="rId2" Target="../media/image72.jpeg" Type="http://schemas.openxmlformats.org/officeDocument/2006/relationships/image"/><Relationship Id="rId1" Target="../slideLayouts/slideLayout7.xml" Type="http://schemas.openxmlformats.org/officeDocument/2006/relationships/slideLayout"/><Relationship Id="rId4" Target="../media/image74.jpeg" Type="http://schemas.openxmlformats.org/officeDocument/2006/relationships/image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 ?><Relationships xmlns="http://schemas.openxmlformats.org/package/2006/relationships"><Relationship Id="rId3" Target="../media/image76.jpeg" Type="http://schemas.openxmlformats.org/officeDocument/2006/relationships/image"/><Relationship Id="rId2" Target="../media/image2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35.xml.rels><?xml version="1.0" encoding="UTF-8" standalone="yes" ?><Relationships xmlns="http://schemas.openxmlformats.org/package/2006/relationships"><Relationship Id="rId2" Target="../media/image2.jpeg" Type="http://schemas.openxmlformats.org/officeDocument/2006/relationships/image"/><Relationship Id="rId1" Target="../slideLayouts/slideLayout1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600" y="139700"/>
            <a:ext cx="11988800" cy="825500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Ленинградское </a:t>
            </a:r>
            <a:r>
              <a:rPr lang="ru-RU" sz="1400" b="1" spc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областное государственное бюджетное учреждение </a:t>
            </a:r>
            <a: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/>
            </a:r>
            <a:b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«</a:t>
            </a:r>
            <a:r>
              <a:rPr lang="ru-RU" sz="1400" b="1" spc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Ленинградский областной многопрофильный </a:t>
            </a:r>
            <a: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реабилитационный </a:t>
            </a:r>
            <a:r>
              <a:rPr lang="ru-RU" sz="1400" b="1" spc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центр </a:t>
            </a:r>
            <a: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для </a:t>
            </a:r>
            <a:r>
              <a:rPr lang="ru-RU" sz="1400" b="1" spc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детей-инвалидов</a:t>
            </a:r>
            <a: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»</a:t>
            </a:r>
            <a:br>
              <a:rPr lang="ru-RU" sz="14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</a:br>
            <a:r>
              <a:rPr lang="ru-RU" sz="2000" b="1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(ЛОГБУ «ЛО МРЦ»)</a:t>
            </a:r>
            <a:endParaRPr lang="ru-RU" sz="2000" b="1" spc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4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1323" y="1442435"/>
            <a:ext cx="11789197" cy="3827894"/>
          </a:xfrm>
        </p:spPr>
        <p:txBody>
          <a:bodyPr>
            <a:normAutofit fontScale="85000" lnSpcReduction="20000"/>
          </a:bodyPr>
          <a:lstStyle/>
          <a:p>
            <a:pPr algn="ctr">
              <a:spcBef>
                <a:spcPts val="0"/>
              </a:spcBef>
            </a:pPr>
            <a:r>
              <a:rPr lang="ru-RU" altLang="ru-RU" sz="5700" b="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СОЦИАЛЬНЫЙ </a:t>
            </a:r>
            <a:r>
              <a:rPr lang="ru-RU" altLang="ru-RU" sz="5700" b="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ПРОЕКТ</a:t>
            </a:r>
            <a:endParaRPr lang="ru-RU" altLang="ru-RU" sz="5700" b="1" cap="none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endParaRPr lang="ru-RU" altLang="ru-RU" sz="2600" b="1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altLang="ru-RU" sz="8500" b="1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«МЫ - ВМЕСТЕ»</a:t>
            </a:r>
            <a:r>
              <a:rPr lang="ru-RU" altLang="ru-RU" sz="7800" b="1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ts val="0"/>
              </a:spcBef>
            </a:pPr>
            <a:endParaRPr lang="ru-RU" altLang="ru-RU" sz="2800" b="1" cap="none" spc="0" dirty="0" smtClean="0">
              <a:solidFill>
                <a:srgbClr val="2674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" panose="020B070302010202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3300" cap="none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(повышение качества жизни детей </a:t>
            </a:r>
          </a:p>
          <a:p>
            <a:pPr>
              <a:spcBef>
                <a:spcPts val="0"/>
              </a:spcBef>
            </a:pPr>
            <a:r>
              <a:rPr lang="ru-RU" sz="3300" cap="none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с </a:t>
            </a:r>
            <a:r>
              <a:rPr lang="ru-RU" sz="3300" cap="none" spc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тяжелыми множественными </a:t>
            </a:r>
            <a:r>
              <a:rPr lang="ru-RU" sz="3300" cap="none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нарушениями развития </a:t>
            </a:r>
          </a:p>
          <a:p>
            <a:pPr>
              <a:spcBef>
                <a:spcPts val="0"/>
              </a:spcBef>
            </a:pPr>
            <a:r>
              <a:rPr lang="ru-RU" sz="3300" cap="none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с использованием системы </a:t>
            </a:r>
          </a:p>
          <a:p>
            <a:pPr>
              <a:spcBef>
                <a:spcPts val="0"/>
              </a:spcBef>
            </a:pPr>
            <a:r>
              <a:rPr lang="ru-RU" sz="3300" cap="none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альтернативной и дополнительной коммуникации)</a:t>
            </a:r>
            <a:endParaRPr lang="ru-RU" altLang="ru-RU" sz="3300" cap="none" spc="0" dirty="0" smtClean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" panose="020B0703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23" y="5270328"/>
            <a:ext cx="1800358" cy="1448388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6158" name="Picture 14" descr="Фонд поддержки дете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1796" y="5478701"/>
            <a:ext cx="12287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74016" y="6203256"/>
            <a:ext cx="4043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Ленинградская область</a:t>
            </a:r>
          </a:p>
          <a:p>
            <a:pPr algn="ctr"/>
            <a:r>
              <a:rPr lang="ru-RU" sz="1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г</a:t>
            </a:r>
            <a:r>
              <a:rPr lang="ru-RU" sz="1400" dirty="0">
                <a:latin typeface="Arial Black" panose="020B0A04020102020204" pitchFamily="34" charset="0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latin typeface="Arial Black" panose="020B0A04020102020204" pitchFamily="34" charset="0"/>
                <a:cs typeface="Times New Roman" panose="02020603050405020304" pitchFamily="18" charset="0"/>
              </a:rPr>
              <a:t>Приозерск </a:t>
            </a:r>
            <a:endParaRPr lang="ru-RU" sz="1400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19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755058" y="324465"/>
            <a:ext cx="10073148" cy="1224116"/>
          </a:xfrm>
        </p:spPr>
        <p:txBody>
          <a:bodyPr anchor="t">
            <a:normAutofit fontScale="90000"/>
          </a:bodyPr>
          <a:lstStyle/>
          <a:p>
            <a:pPr algn="ctr">
              <a:defRPr/>
            </a:pPr>
            <a:r>
              <a:rPr lang="ru-RU" altLang="ru-RU" sz="200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2019 году ЛОГБУ «ЛО МРЦ» получило грант ФОНДА ПОДДЕРЖКИ ДЕТЕЙ, </a:t>
            </a:r>
            <a:br>
              <a:rPr lang="ru-RU" altLang="ru-RU" sz="200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00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НАХОДЯЩИХСЯ В ТРУДНОЙ ЖИЗНЕННОЙ СИТУАЦИИ</a:t>
            </a:r>
            <a:r>
              <a:rPr lang="ru-RU" altLang="ru-RU" sz="2000" b="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br>
              <a:rPr lang="ru-RU" altLang="ru-RU" sz="2000" b="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000" b="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рамках программы «Право быть равным»</a:t>
            </a:r>
            <a:r>
              <a:rPr lang="ru-RU" altLang="ru-RU" sz="2000" b="0" cap="none" spc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000" b="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реализацию </a:t>
            </a:r>
            <a:br>
              <a:rPr lang="ru-RU" altLang="ru-RU" sz="2000" b="0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700" b="1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инновационного социального проекта «МЫ ВМЕСТЕ»</a:t>
            </a:r>
            <a:r>
              <a:rPr lang="ru-RU" altLang="ru-RU" sz="2700" b="1" cap="none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altLang="ru-RU" sz="2700" b="1" cap="none" spc="0" dirty="0" smtClean="0">
                <a:solidFill>
                  <a:srgbClr val="2674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2700" b="1" cap="none" spc="0" dirty="0" smtClean="0">
                <a:solidFill>
                  <a:srgbClr val="2674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000" b="1" cap="none" spc="0" dirty="0" smtClean="0">
                <a:solidFill>
                  <a:srgbClr val="2674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2000" b="1" cap="none" spc="0" dirty="0" smtClean="0">
                <a:solidFill>
                  <a:srgbClr val="267426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2000" cap="none" spc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altLang="ru-RU" sz="2000" cap="none" spc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cap="none" spc="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cap="none" spc="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1400" b="1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b="1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b="1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b="1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b="1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b="1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/>
              <a:t/>
            </a:r>
            <a:br>
              <a:rPr lang="ru-RU" altLang="ru-RU" sz="1400" cap="none" spc="0" dirty="0" smtClean="0"/>
            </a:br>
            <a:endParaRPr lang="ru-RU" altLang="ru-RU" sz="1400" cap="none" spc="0" dirty="0" smtClean="0"/>
          </a:p>
        </p:txBody>
      </p:sp>
      <p:pic>
        <p:nvPicPr>
          <p:cNvPr id="7" name="Picture 14" descr="Фонд поддержки дете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4" y="162233"/>
            <a:ext cx="122872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32734" y="1666568"/>
            <a:ext cx="11901949" cy="5043947"/>
          </a:xfrm>
          <a:prstGeom prst="rect">
            <a:avLst/>
          </a:prstGeom>
          <a:solidFill>
            <a:srgbClr val="FFFFCC">
              <a:alpha val="40000"/>
            </a:srgbClr>
          </a:solidFill>
          <a:effectLst>
            <a:softEdge rad="63500"/>
          </a:effectLst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Aft>
                <a:spcPts val="400"/>
              </a:spcAft>
              <a:defRPr/>
            </a:pPr>
            <a:r>
              <a:rPr lang="ru-RU" altLang="ru-RU" sz="6400" u="sng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проекта</a:t>
            </a:r>
            <a:r>
              <a:rPr lang="ru-RU" altLang="ru-RU" sz="6400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6400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6400" cap="none" spc="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anose="020B0604020202020204" pitchFamily="34" charset="0"/>
              </a:rPr>
              <a:t>ПОВЫШЕНИЕ КАЧЕСТВА ЖИЗНИ ДЕТЕЙ С ТЯЖЕЛЫМИ МНОЖЕСТВЕННЫМИ НАРУШЕНИЯМИ РАЗВИТИЯ ПУТЁМ ФОРМИРОВАНИЯ У НИХ БАЗОВЫХ НАВЫКОВ ВЗАИМОДЕЙСТВИЯ, РАЗВИТИЯ И РАСШИРЕНИЯ НАВЫКОВ ОБЩЕНИЯ ПОСРЕДСТВОМ СИСТЕМЫ АЛЬТЕРНАТИВНОЙ И ДОПОЛНИТЕЛЬНОЙ КОММУНИКАЦИИ</a:t>
            </a:r>
            <a:r>
              <a:rPr lang="ru-RU" sz="400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6400" u="sng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ru-RU" sz="6400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6400" cap="none" spc="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6400" cap="none" spc="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5600" cap="none" spc="0" dirty="0" smtClean="0">
                <a:solidFill>
                  <a:srgbClr val="1D591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Создание благоприятных условий для формирования и развития коммуникативных навыков у детей с тяжелыми множественными  нарушениями развития;</a:t>
            </a:r>
            <a:b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Разработка инновационных программ для формирования и развития коммуникативных навыков у детей с тяжелыми множественными нарушениями развития;</a:t>
            </a:r>
            <a:b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3. Формирование коммуникативных навыков у детей с тяжелыми множественными нарушениями развития через внедрение инновационных технологий;</a:t>
            </a:r>
            <a:b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5600" cap="none" spc="0" dirty="0" smtClean="0">
                <a:solidFill>
                  <a:srgbClr val="1D59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 Обобщение и распространение опыта по формированию коммуникативных навыков у детей с тяжелыми множественными нарушениями развития.</a:t>
            </a:r>
            <a:endParaRPr lang="ru-RU" sz="4000" cap="none" spc="0" dirty="0" smtClean="0">
              <a:solidFill>
                <a:srgbClr val="1D591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20000"/>
              </a:lnSpc>
              <a:spcAft>
                <a:spcPts val="400"/>
              </a:spcAft>
              <a:defRPr/>
            </a:pPr>
            <a:endParaRPr lang="ru-RU" sz="3200" cap="none" spc="0" dirty="0">
              <a:solidFill>
                <a:srgbClr val="1D591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altLang="ru-RU" sz="6400" u="sng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Целевая группа детей</a:t>
            </a:r>
            <a:r>
              <a:rPr lang="ru-RU" altLang="ru-RU" sz="6400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sz="6400" cap="none" spc="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22 воспитанника Центра </a:t>
            </a:r>
            <a:r>
              <a:rPr lang="ru-RU" altLang="ru-RU" sz="6400" cap="none" spc="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(4-18 лет), </a:t>
            </a:r>
            <a:r>
              <a:rPr lang="ru-RU" altLang="ru-RU" sz="5600" i="1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имеющие тяжелые множественные нарушения развития: тяжелые сочетанные патологии психической и соматической направленности, в том числе: болезнь Дауна, детский церебральный паралич и другие нарушения опорно-двигательного аппарата, моторная алалия, тугоухость, косоглазие, отягощенные тяжелой и глубокой умственной отсталостью. </a:t>
            </a:r>
          </a:p>
          <a:p>
            <a:pPr algn="just"/>
            <a:r>
              <a:rPr lang="ru-RU" altLang="ru-RU" sz="560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них:</a:t>
            </a:r>
          </a:p>
          <a:p>
            <a:r>
              <a:rPr lang="ru-RU" altLang="ru-RU" sz="560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- 14 детей</a:t>
            </a:r>
            <a:r>
              <a:rPr lang="ru-RU" altLang="ru-RU" sz="5600" cap="none" spc="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 которых не сформированы базовые навыки коммуникации;</a:t>
            </a:r>
          </a:p>
          <a:p>
            <a:r>
              <a:rPr lang="ru-RU" altLang="ru-RU" sz="560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- 8 детей</a:t>
            </a:r>
            <a:r>
              <a:rPr lang="ru-RU" altLang="ru-RU" sz="5600" cap="none" spc="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 которых сформированы базовые основы коммуникации </a:t>
            </a:r>
          </a:p>
          <a:p>
            <a:r>
              <a:rPr lang="ru-RU" altLang="ru-RU" sz="5600" b="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(стремятся к контакту, поддерживают невербальный диалог (контакт), способны ответить доступным способом). </a:t>
            </a:r>
          </a:p>
          <a:p>
            <a:pPr algn="just"/>
            <a:endParaRPr lang="ru-RU" altLang="ru-RU" sz="4000" cap="none" spc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5600" u="sng" cap="none" spc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altLang="ru-RU" sz="5600" u="sng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рок реализации проекта</a:t>
            </a:r>
            <a:r>
              <a:rPr lang="ru-RU" altLang="ru-RU" sz="5600" cap="none" spc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sz="5600" cap="none" spc="0" dirty="0" smtClean="0">
                <a:solidFill>
                  <a:srgbClr val="CC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altLang="ru-RU" sz="7200" u="sng" cap="none" spc="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15.04.2019 по 30.09.2020 г.</a:t>
            </a:r>
            <a:r>
              <a:rPr lang="ru-RU" sz="5600" cap="none" spc="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5600" cap="none" spc="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7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7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/>
              <a:t/>
            </a:r>
            <a:br>
              <a:rPr lang="ru-RU" altLang="ru-RU" sz="1400" cap="none" spc="0" dirty="0" smtClean="0"/>
            </a:br>
            <a:endParaRPr lang="ru-RU" altLang="ru-RU" sz="1400" cap="none" spc="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2496">
            <a:off x="9980972" y="5302474"/>
            <a:ext cx="1576298" cy="1268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2"/>
          <p:cNvSpPr txBox="1">
            <a:spLocks/>
          </p:cNvSpPr>
          <p:nvPr/>
        </p:nvSpPr>
        <p:spPr>
          <a:xfrm>
            <a:off x="4800599" y="207818"/>
            <a:ext cx="7294417" cy="6473537"/>
          </a:xfrm>
          <a:prstGeom prst="rect">
            <a:avLst/>
          </a:prstGeom>
          <a:solidFill>
            <a:srgbClr val="FFFFCC">
              <a:alpha val="54000"/>
            </a:srgbClr>
          </a:solidFill>
          <a:effectLst>
            <a:softEdge rad="63500"/>
          </a:effectLst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Реализация проекта предусматривает следующие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i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НАПРАВЛЕНИЯ РАБОТЫ:</a:t>
            </a:r>
            <a:endParaRPr lang="ru-RU" sz="1600" b="1" i="1" u="sng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400" i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учреждении </a:t>
            </a:r>
            <a:r>
              <a:rPr lang="ru-RU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единой идеологии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направленной на единение всех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специалистов;</a:t>
            </a:r>
            <a:endParaRPr lang="ru-RU" sz="15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15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междисциплинарной </a:t>
            </a:r>
            <a:r>
              <a:rPr lang="ru-RU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команды специалистов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числа социального окружения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детей, действующих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тесном взаимовыгодном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сотрудничестве.</a:t>
            </a:r>
            <a:endParaRPr lang="ru-RU" sz="15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15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методического </a:t>
            </a:r>
            <a:r>
              <a:rPr lang="ru-RU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объединения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обеспечивающего качество введения средств альтернативной дополнительной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коммуникации (АДК),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единообразие требований, стратегий обучения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АДК;</a:t>
            </a: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8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системное и поэтапное </a:t>
            </a:r>
            <a:r>
              <a:rPr lang="ru-RU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обучение всех членов команды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осуществляющее их теоретическую и практическую подготовку к использованию методов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АДК в </a:t>
            </a:r>
            <a:r>
              <a:rPr lang="ru-RU" sz="150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корррекционно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-развивающей работе и в повседневной жизни воспитанников. </a:t>
            </a: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обеспечение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Центра необходимыми </a:t>
            </a:r>
            <a:r>
              <a:rPr lang="ru-RU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материалами для создания индивидуальных средств </a:t>
            </a:r>
            <a:r>
              <a:rPr lang="ru-RU" sz="15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АДК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т.к. именно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обеспеченность каждого ребенка, нуждающегося в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АДК,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необходимыми средствами, позволит повысить эффективность общения, приведет к повышению коммуникативной активности в целом. </a:t>
            </a: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8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1463" lv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обеспечение </a:t>
            </a:r>
            <a:r>
              <a:rPr lang="ru-RU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охвата всех областей жизни воспитанников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реализация преемственности в использовании средств альтернативной и дополнительной коммуникации, как в группе, с воспитателями и другими специалистами, так и в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школе, а также в </a:t>
            </a:r>
            <a:r>
              <a:rPr lang="ru-RU" sz="15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процессе общения с волонтерами и другими людьми, с которыми </a:t>
            </a:r>
            <a:r>
              <a:rPr lang="ru-RU" sz="15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дети общаются.</a:t>
            </a:r>
            <a:endParaRPr lang="ru-RU" altLang="ru-RU" sz="1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63" y="1557184"/>
            <a:ext cx="4554344" cy="34734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610" y="1557184"/>
            <a:ext cx="976197" cy="8758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37383771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2"/>
          <p:cNvSpPr txBox="1">
            <a:spLocks/>
          </p:cNvSpPr>
          <p:nvPr/>
        </p:nvSpPr>
        <p:spPr>
          <a:xfrm>
            <a:off x="137141" y="176644"/>
            <a:ext cx="11895532" cy="6546273"/>
          </a:xfrm>
          <a:prstGeom prst="rect">
            <a:avLst/>
          </a:prstGeom>
          <a:solidFill>
            <a:srgbClr val="FFFFCC">
              <a:alpha val="54000"/>
            </a:srgbClr>
          </a:solidFill>
          <a:effectLst>
            <a:softEdge rad="63500"/>
          </a:effectLst>
        </p:spPr>
        <p:txBody>
          <a:bodyPr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dirty="0" i="1" lang="ru-RU" smtClean="0" sz="800" u="sng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ctr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2200" u="sng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ОБУЧЕНИЕ КОМАНДЫ:</a:t>
            </a:r>
            <a:endParaRPr b="1" dirty="0" lang="ru-RU" sz="2200" u="sng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i="1" lang="ru-RU" smtClean="0" sz="8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1200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	</a:t>
            </a:r>
            <a:r>
              <a:rPr b="1" dirty="0" lang="ru-RU" smtClean="0" sz="1400" u="sng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Главная цель обучения</a:t>
            </a:r>
            <a:r>
              <a:rPr b="1" dirty="0" lang="ru-RU" smtClean="0" sz="1400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: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dirty="0" lang="ru-RU" sz="1400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	</a:t>
            </a:r>
            <a:r>
              <a:rPr b="1" dirty="0" lang="ru-RU" smtClean="0" sz="160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ПОВЫШЕНИЕ УРОВНЯ ПРОФЕССИОНАЛЬНОЙ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z="160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	</a:t>
            </a:r>
            <a:r>
              <a:rPr b="1" dirty="0" lang="ru-RU" smtClean="0" sz="160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КОМПЕТЕНТНОСТИ СОТРУДНИКОВ,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z="160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	</a:t>
            </a:r>
            <a:r>
              <a:rPr b="1" dirty="0" lang="ru-RU" smtClean="0" sz="160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работающих с целевой группой детей проекта</a:t>
            </a: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.</a:t>
            </a:r>
            <a:r>
              <a:rPr b="1" dirty="0" lang="ru-RU" sz="14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 </a:t>
            </a:r>
            <a:endParaRPr b="1" dirty="0" lang="ru-RU" smtClean="0" sz="14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dirty="0" lang="ru-RU" sz="14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	</a:t>
            </a:r>
            <a:r>
              <a:rPr b="1" dirty="0" lang="ru-RU" smtClean="0" sz="1400" u="sng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Члены команды</a:t>
            </a:r>
            <a:r>
              <a:rPr b="1" dirty="0" lang="ru-RU" smtClean="0" sz="1400" u="sng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:	</a:t>
            </a:r>
          </a:p>
          <a:p>
            <a:pPr indent="-134938" marL="36353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- педагогические работники,</a:t>
            </a:r>
          </a:p>
          <a:p>
            <a:pPr indent="-134938" marL="36353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b="1" dirty="0" lang="ru-RU" smtClean="0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младший </a:t>
            </a:r>
            <a:r>
              <a:rPr b="1" dirty="0" lang="ru-RU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и старший медицинский персонал,	 </a:t>
            </a:r>
            <a:endParaRPr b="1" dirty="0" lang="ru-RU" smtClean="0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-134938" marL="36353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b="1" dirty="0" lang="ru-RU" smtClean="0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некоторые </a:t>
            </a:r>
            <a:r>
              <a:rPr b="1" dirty="0" lang="ru-RU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специалисты </a:t>
            </a:r>
            <a:r>
              <a:rPr b="1" dirty="0" lang="ru-RU" smtClean="0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административного </a:t>
            </a:r>
            <a:r>
              <a:rPr b="1" dirty="0" lang="ru-RU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блока. </a:t>
            </a:r>
          </a:p>
          <a:p>
            <a:pPr indent="-52388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dirty="0" lang="ru-RU" sz="1600">
                <a:solidFill>
                  <a:srgbClr val="0070C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Всего было обучено около 70 человек.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i="1" lang="ru-RU" smtClean="0" sz="800">
              <a:solidFill>
                <a:schemeClr val="tx1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0" lvl="0" marL="1762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Это была</a:t>
            </a:r>
          </a:p>
          <a:p>
            <a:pPr indent="0" lvl="0" marL="1762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теоретическую </a:t>
            </a:r>
            <a:r>
              <a:rPr b="1" dirty="0" lang="ru-RU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 практическую подготовку </a:t>
            </a: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специалистов к </a:t>
            </a:r>
            <a:r>
              <a:rPr b="1" dirty="0" lang="ru-RU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использованию методов </a:t>
            </a: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АДК </a:t>
            </a:r>
          </a:p>
          <a:p>
            <a:pPr indent="0" lvl="0" marL="1762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не только в </a:t>
            </a:r>
            <a:r>
              <a:rPr b="1" dirty="0" err="1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корррекционно</a:t>
            </a: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-развивающей работе, но и в повседневной жизни воспитанников. </a:t>
            </a:r>
          </a:p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dirty="0" lang="ru-RU" sz="8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0" lvl="0" marL="176213">
              <a:lnSpc>
                <a:spcPct val="100000"/>
              </a:lnSpc>
              <a:spcBef>
                <a:spcPts val="0"/>
              </a:spcBef>
              <a:buNone/>
            </a:pPr>
            <a:r>
              <a:rPr b="1" dirty="0" lang="ru-RU" smtClean="0" sz="14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Состояло из нескольких модулей и осуществлялось </a:t>
            </a:r>
          </a:p>
          <a:p>
            <a:pPr algn="just" indent="0" lvl="0" marL="539750">
              <a:lnSpc>
                <a:spcPct val="100000"/>
              </a:lnSpc>
              <a:spcBef>
                <a:spcPts val="0"/>
              </a:spcBef>
              <a:buNone/>
            </a:pP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группой </a:t>
            </a:r>
            <a:r>
              <a:rPr b="1" dirty="0" lang="ru-RU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привлеченных высокопрофессиональных специалистов </a:t>
            </a:r>
            <a:endParaRPr b="1" dirty="0" lang="ru-RU" smtClean="0" sz="16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0" lvl="0" marL="539750">
              <a:lnSpc>
                <a:spcPct val="100000"/>
              </a:lnSpc>
              <a:spcBef>
                <a:spcPts val="0"/>
              </a:spcBef>
              <a:buNone/>
            </a:pP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из </a:t>
            </a:r>
            <a:r>
              <a:rPr b="1" dirty="0" lang="ru-RU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различных организаций, специализирующихся на работе </a:t>
            </a:r>
            <a:endParaRPr b="1" dirty="0" lang="ru-RU" smtClean="0" sz="16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0" lvl="0" marL="539750">
              <a:lnSpc>
                <a:spcPct val="100000"/>
              </a:lnSpc>
              <a:spcBef>
                <a:spcPts val="0"/>
              </a:spcBef>
              <a:buNone/>
            </a:pP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с </a:t>
            </a:r>
            <a:r>
              <a:rPr b="1" dirty="0" lang="ru-RU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детьми с ментальными </a:t>
            </a:r>
            <a:r>
              <a:rPr b="1" dirty="0" lang="ru-RU" smtClean="0" sz="1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нарушениями</a:t>
            </a:r>
            <a:r>
              <a:rPr b="1" dirty="0" lang="ru-RU" sz="16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:</a:t>
            </a:r>
            <a:endParaRPr b="1" dirty="0" lang="ru-RU" smtClean="0" sz="1600">
              <a:solidFill>
                <a:schemeClr val="accent1">
                  <a:lumMod val="50000"/>
                </a:schemeClr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0" lvl="0" marL="665163">
              <a:lnSpc>
                <a:spcPct val="100000"/>
              </a:lnSpc>
              <a:spcBef>
                <a:spcPts val="0"/>
              </a:spcBef>
              <a:buNone/>
            </a:pPr>
            <a:endParaRPr b="1" dirty="0" i="1" lang="ru-RU" smtClean="0" sz="5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mtClean="0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ЧОУ </a:t>
            </a: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ДПО «Социальная школа </a:t>
            </a:r>
            <a:r>
              <a:rPr b="1" dirty="0" err="1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Каритас</a:t>
            </a: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»,</a:t>
            </a: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Санкт-Петербургский государственный </a:t>
            </a:r>
            <a:r>
              <a:rPr b="1" dirty="0" lang="ru-RU" smtClean="0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университет (факультет психологии),</a:t>
            </a:r>
            <a:endParaRPr b="1" dirty="0" lang="ru-RU" sz="12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«Ассоциация лиц, использующих альтернативную и дополнительную коммуникацию»,</a:t>
            </a: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err="1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СПбГБУ</a:t>
            </a: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 «Городской информационно-методический центр «Семья»</a:t>
            </a: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АНО ДПО «Сибирский институт практической психологии, педагогики и социальной работы»,</a:t>
            </a: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«Евразийская Федерация Центров песочной психотерапии и тренингов»,</a:t>
            </a: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ГБСУСО «ДДИ № 1», </a:t>
            </a:r>
          </a:p>
          <a:p>
            <a:pPr indent="-177800" lvl="0" marL="717550">
              <a:lnSpc>
                <a:spcPct val="100000"/>
              </a:lnSpc>
              <a:spcBef>
                <a:spcPts val="0"/>
              </a:spcBef>
            </a:pPr>
            <a:r>
              <a:rPr b="1" dirty="0" lang="ru-RU" sz="12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СПб ГБСУСО «ДДИ № 4».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dirty="0" lang="ru-RU" sz="1400">
              <a:solidFill>
                <a:schemeClr val="tx1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1200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	</a:t>
            </a:r>
            <a:endParaRPr dirty="0" lang="ru-RU" sz="1200">
              <a:solidFill>
                <a:schemeClr val="tx1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marL="273050">
              <a:spcBef>
                <a:spcPts val="0"/>
              </a:spcBef>
            </a:pPr>
            <a:endParaRPr b="1" dirty="0" lang="ru-RU" sz="500">
              <a:solidFill>
                <a:srgbClr val="CC3300"/>
              </a:solidFill>
            </a:endParaRPr>
          </a:p>
          <a:p>
            <a:pPr indent="-285750" marL="558800">
              <a:spcBef>
                <a:spcPts val="0"/>
              </a:spcBef>
            </a:pPr>
            <a:endParaRPr b="1" dirty="0" lang="ru-RU" sz="1200">
              <a:solidFill>
                <a:srgbClr val="CC3300"/>
              </a:solidFill>
            </a:endParaRPr>
          </a:p>
          <a:p>
            <a:pPr indent="0" marL="273050">
              <a:spcBef>
                <a:spcPts val="0"/>
              </a:spcBef>
              <a:buNone/>
            </a:pPr>
            <a:endParaRPr b="1" dirty="0" lang="ru-RU" sz="1200">
              <a:solidFill>
                <a:srgbClr val="1C2CA4"/>
              </a:solidFill>
            </a:endParaRPr>
          </a:p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lang="ru-RU" sz="1200">
              <a:solidFill>
                <a:schemeClr val="tx1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lang="ru-RU" smtClean="0" sz="1200">
              <a:solidFill>
                <a:schemeClr val="tx1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b="1" dirty="0" lang="ru-RU" smtClean="0" sz="12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12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12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12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3" name="Рисунок 1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645" y="3851281"/>
            <a:ext cx="3647209" cy="28716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7" r="-28"/>
          <a:stretch/>
        </p:blipFill>
        <p:spPr>
          <a:xfrm>
            <a:off x="5367332" y="722169"/>
            <a:ext cx="6457522" cy="2727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5690460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 type="body"/>
          </p:nvPr>
        </p:nvSpPr>
        <p:spPr>
          <a:xfrm>
            <a:off x="247364" y="1161806"/>
            <a:ext cx="11650228" cy="1041067"/>
          </a:xfrm>
          <a:solidFill>
            <a:schemeClr val="bg1">
              <a:lumMod val="95000"/>
            </a:schemeClr>
          </a:solidFill>
        </p:spPr>
        <p:txBody>
          <a:bodyPr anchor="t">
            <a:noAutofit/>
          </a:bodyPr>
          <a:lstStyle/>
          <a:p>
            <a:pPr algn="just" indent="-285750" marL="285750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b="1" dirty="0" i="1" lang="ru-RU" smtClean="0" sz="18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приобретен </a:t>
            </a:r>
            <a:r>
              <a:rPr b="1" dirty="0" i="1" lang="ru-RU" smtClean="0" sz="18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ПАССАЖИРСКИЙ МИКРОАВТОБУС </a:t>
            </a:r>
            <a:r>
              <a:rPr b="1" dirty="0" i="1" lang="en-US" smtClean="0" sz="1800">
                <a:solidFill>
                  <a:srgbClr val="CC0000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Ford </a:t>
            </a:r>
            <a:r>
              <a:rPr b="1" dirty="0" i="1" lang="en-US" sz="1800">
                <a:solidFill>
                  <a:srgbClr val="CC0000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Transit </a:t>
            </a:r>
            <a:endParaRPr b="1" dirty="0" i="1" lang="ru-RU" smtClean="0" sz="1800">
              <a:solidFill>
                <a:srgbClr val="CC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marL="273050">
              <a:lnSpc>
                <a:spcPct val="100000"/>
              </a:lnSpc>
              <a:spcBef>
                <a:spcPts val="0"/>
              </a:spcBef>
            </a:pPr>
            <a:r>
              <a:rPr b="1" dirty="0" i="1" lang="ru-RU" smtClean="0" sz="18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 целью </a:t>
            </a:r>
            <a:r>
              <a:rPr b="1" dirty="0" i="1" lang="ru-RU" sz="18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организации поездок </a:t>
            </a:r>
            <a:r>
              <a:rPr b="1" dirty="0" i="1" lang="ru-RU" smtClean="0" sz="18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воспитанников </a:t>
            </a:r>
            <a:r>
              <a:rPr b="1" dirty="0" i="1" lang="ru-RU" sz="18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за пределы Центра для расширения их социокультурного </a:t>
            </a:r>
            <a:r>
              <a:rPr b="1" dirty="0" i="1" lang="ru-RU" smtClean="0" sz="18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потенциала</a:t>
            </a:r>
            <a:endParaRPr b="1" dirty="0" i="1" lang="ru-RU" sz="18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b="1" dirty="0" lang="ru-RU" smtClean="0" sz="8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indent="-285750" marL="285750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lang="ru-RU" sz="18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b="1" dirty="0" lang="ru-RU" smtClean="0" sz="18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b="1" dirty="0" lang="ru-RU" smtClean="0" sz="18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b="1" dirty="0" lang="ru-RU" smtClean="0" sz="18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indent="-285750" marL="285750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</a:pPr>
            <a:endParaRPr dirty="0" lang="ru-RU" smtClean="0" sz="12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indent="-285750" marL="285750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</a:pPr>
            <a:endParaRPr dirty="0" lang="ru-RU" sz="12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dirty="0" lang="ru-RU" smtClean="0" sz="12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sp>
        <p:nvSpPr>
          <p:cNvPr id="18" name="Текст 2"/>
          <p:cNvSpPr txBox="1">
            <a:spLocks/>
          </p:cNvSpPr>
          <p:nvPr/>
        </p:nvSpPr>
        <p:spPr>
          <a:xfrm>
            <a:off x="126123" y="163285"/>
            <a:ext cx="11855669" cy="729343"/>
          </a:xfrm>
          <a:prstGeom prst="rect">
            <a:avLst/>
          </a:prstGeom>
        </p:spPr>
        <p:txBody>
          <a:bodyPr anchor="ctr" bIns="45720" lIns="91440" rIns="91440" rtlCol="0" tIns="45720" vert="horz">
            <a:no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altLang="ru-RU" b="1" dirty="0" lang="ru-RU" smtClean="0" sz="2800"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altLang="ru-RU" b="1" dirty="0" lang="ru-RU" smtClean="0" sz="2200"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За период </a:t>
            </a:r>
            <a:r>
              <a:rPr altLang="ru-RU" b="1" dirty="0" lang="ru-RU" sz="2200"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реализации проекта по АДК </a:t>
            </a: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altLang="ru-RU" b="1" dirty="0" lang="ru-RU" sz="2200"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в ЛОГБУ «</a:t>
            </a:r>
            <a:r>
              <a:rPr altLang="ru-RU" b="1" dirty="0" lang="ru-RU" smtClean="0" sz="2200"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ЛО МРЦ» сделано очень много</a:t>
            </a:r>
            <a:r>
              <a:rPr altLang="ru-RU" b="1" dirty="0" lang="ru-RU" smtClean="0" sz="22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: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47364" y="2432735"/>
            <a:ext cx="11619854" cy="424731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indent="-285750" marL="285750"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b="1" dirty="0" i="1" lang="ru-RU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оборудована</a:t>
            </a:r>
            <a:r>
              <a:rPr b="1" dirty="0" i="1" lang="ru-RU">
                <a:solidFill>
                  <a:srgbClr val="1F2B9D"/>
                </a:solidFill>
              </a:rPr>
              <a:t> и </a:t>
            </a:r>
            <a:r>
              <a:rPr b="1" dirty="0" i="1" lang="ru-RU" smtClean="0">
                <a:solidFill>
                  <a:srgbClr val="1F2B9D"/>
                </a:solidFill>
              </a:rPr>
              <a:t>успешно функционирует </a:t>
            </a:r>
            <a:r>
              <a:rPr b="1" dirty="0" i="1" lang="ru-RU" smtClean="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СЕНСОРНАЯ КОМНАТА</a:t>
            </a:r>
          </a:p>
          <a:p>
            <a:pPr indent="-285750" marL="285750"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</p:txBody>
      </p:sp>
      <p:pic>
        <p:nvPicPr>
          <p:cNvPr id="20" name="Объект 3"/>
          <p:cNvPicPr>
            <a:picLocks noChangeAspect="1"/>
          </p:cNvPicPr>
          <p:nvPr/>
        </p:nvPicPr>
        <p:blipFill rotWithShape="1">
          <a:blip cstate="print" r:embed="rId2"/>
          <a:srcRect b="13"/>
          <a:stretch/>
        </p:blipFill>
        <p:spPr>
          <a:xfrm>
            <a:off x="8775464" y="1899165"/>
            <a:ext cx="2915383" cy="4657498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"/>
          <a:stretch/>
        </p:blipFill>
        <p:spPr>
          <a:xfrm>
            <a:off x="441161" y="2866988"/>
            <a:ext cx="3072464" cy="3689675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  <p:pic>
        <p:nvPicPr>
          <p:cNvPr id="28673" name="Picture 1"/>
          <p:cNvPicPr>
            <a:picLocks noChangeArrowheads="1" noChangeAspect="1"/>
          </p:cNvPicPr>
          <p:nvPr/>
        </p:nvPicPr>
        <p:blipFill>
          <a:blip cstate="print" r:embed="rId4"/>
          <a:srcRect/>
          <a:stretch>
            <a:fillRect/>
          </a:stretch>
        </p:blipFill>
        <p:spPr bwMode="auto">
          <a:xfrm>
            <a:off x="4086444" y="3118956"/>
            <a:ext cx="4296661" cy="3185738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249" y="374491"/>
            <a:ext cx="4756364" cy="6247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indent="-285750" marL="285750"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b="1" dirty="0" i="1" lang="ru-RU">
                <a:solidFill>
                  <a:srgbClr val="CC0000"/>
                </a:solidFill>
              </a:rPr>
              <a:t>открыта </a:t>
            </a:r>
            <a:r>
              <a:rPr b="1" dirty="0" i="1" lang="ru-RU" smtClean="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СТУДИЯ по ИЗГОТОВЛЕНИЮ НАГЛЯДНЫХ МАТЕРИАЛОВ </a:t>
            </a:r>
            <a:r>
              <a:rPr b="1" dirty="0" i="1" lang="ru-RU" smtClean="0">
                <a:solidFill>
                  <a:srgbClr val="CC0000"/>
                </a:solidFill>
              </a:rPr>
              <a:t>для </a:t>
            </a:r>
            <a:r>
              <a:rPr b="1" dirty="0" i="1" lang="ru-RU">
                <a:solidFill>
                  <a:srgbClr val="CC0000"/>
                </a:solidFill>
              </a:rPr>
              <a:t>занятий с </a:t>
            </a:r>
            <a:r>
              <a:rPr b="1" dirty="0" i="1" lang="ru-RU" smtClean="0">
                <a:solidFill>
                  <a:srgbClr val="CC0000"/>
                </a:solidFill>
              </a:rPr>
              <a:t>детьми:</a:t>
            </a:r>
          </a:p>
          <a:p>
            <a:pPr>
              <a:spcBef>
                <a:spcPts val="0"/>
              </a:spcBef>
            </a:pPr>
            <a:endParaRPr b="1" dirty="0" i="1" lang="ru-RU" smtClean="0" sz="800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для </a:t>
            </a:r>
            <a:r>
              <a:rPr b="1" dirty="0" i="1" lang="ru-RU">
                <a:solidFill>
                  <a:srgbClr val="1C2CA4"/>
                </a:solidFill>
              </a:rPr>
              <a:t>нее был приобретен цветной принтер, ламинатор и </a:t>
            </a:r>
            <a:r>
              <a:rPr b="1" dirty="0" i="1" lang="ru-RU" smtClean="0">
                <a:solidFill>
                  <a:srgbClr val="1C2CA4"/>
                </a:solidFill>
              </a:rPr>
              <a:t>другое      оборудование</a:t>
            </a:r>
          </a:p>
          <a:p>
            <a:pPr>
              <a:spcBef>
                <a:spcPts val="0"/>
              </a:spcBef>
            </a:pPr>
            <a:endParaRPr b="1" dirty="0" i="1" lang="ru-RU" smtClean="0" sz="160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z="160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 sz="80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z="80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 sz="80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 sz="120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</p:txBody>
      </p:sp>
      <p:pic>
        <p:nvPicPr>
          <p:cNvPr id="5" name="Рисунок 5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97" y="3867808"/>
            <a:ext cx="3361125" cy="2504214"/>
          </a:xfrm>
          <a:prstGeom prst="rect">
            <a:avLst/>
          </a:prstGeom>
          <a:ln>
            <a:noFill/>
          </a:ln>
          <a:effectLst>
            <a:outerShdw algn="tl" blurRad="190500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118537" y="377180"/>
            <a:ext cx="6978869" cy="62786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indent="-285750" marL="285750"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b="1" dirty="0" i="1" lang="ru-RU" smtClean="0">
                <a:solidFill>
                  <a:srgbClr val="CC0000"/>
                </a:solidFill>
              </a:rPr>
              <a:t>приобретено</a:t>
            </a:r>
            <a:r>
              <a:rPr b="1" dirty="0" i="1" lang="ru-RU" smtClean="0">
                <a:solidFill>
                  <a:srgbClr val="1C2CA4"/>
                </a:solidFill>
              </a:rPr>
              <a:t> </a:t>
            </a:r>
            <a:r>
              <a:rPr b="1" dirty="0" i="1" lang="ru-RU" smtClean="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СОВРЕМЕННОЕ СПЕЦИАЛИЗИРОВАННОЕ И РАЗВИВАЮЩЕЕ ОБОРУДОВАНИЕ: </a:t>
            </a:r>
            <a:endParaRPr b="1" dirty="0" i="1" lang="ru-RU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indent="-177800" lvl="0" marL="357188">
              <a:spcBef>
                <a:spcPts val="0"/>
              </a:spcBef>
            </a:pPr>
            <a:endParaRPr b="1" dirty="0" i="1" lang="ru-RU" smtClean="0" sz="1000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r>
              <a:rPr b="1" dirty="0" i="1" lang="ru-RU" smtClean="0">
                <a:solidFill>
                  <a:srgbClr val="1C2CA4"/>
                </a:solidFill>
              </a:rPr>
              <a:t>коммуникаторы </a:t>
            </a:r>
            <a:r>
              <a:rPr b="1" dirty="0" err="1" i="1" lang="en-US" smtClean="0">
                <a:solidFill>
                  <a:srgbClr val="1C2CA4"/>
                </a:solidFill>
              </a:rPr>
              <a:t>GoTalk</a:t>
            </a:r>
            <a:r>
              <a:rPr b="1" dirty="0" i="1" lang="ru-RU" smtClean="0">
                <a:solidFill>
                  <a:srgbClr val="1C2CA4"/>
                </a:solidFill>
              </a:rPr>
              <a:t> </a:t>
            </a:r>
          </a:p>
          <a:p>
            <a:pPr indent="-177800" lvl="0" marL="357188">
              <a:spcBef>
                <a:spcPts val="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   (</a:t>
            </a:r>
            <a:r>
              <a:rPr b="1" dirty="0" i="1" lang="ru-RU">
                <a:solidFill>
                  <a:srgbClr val="1C2CA4"/>
                </a:solidFill>
              </a:rPr>
              <a:t>планшеты, </a:t>
            </a:r>
            <a:r>
              <a:rPr b="1" dirty="0" i="1" lang="ru-RU" smtClean="0">
                <a:solidFill>
                  <a:srgbClr val="1C2CA4"/>
                </a:solidFill>
              </a:rPr>
              <a:t>коммуникативные </a:t>
            </a:r>
          </a:p>
          <a:p>
            <a:pPr indent="-177800" lvl="0" marL="357188">
              <a:spcBef>
                <a:spcPts val="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   говорящие </a:t>
            </a:r>
            <a:r>
              <a:rPr b="1" dirty="0" i="1" lang="ru-RU">
                <a:solidFill>
                  <a:srgbClr val="1C2CA4"/>
                </a:solidFill>
              </a:rPr>
              <a:t>альбомы и </a:t>
            </a:r>
            <a:r>
              <a:rPr b="1" dirty="0" i="1" lang="ru-RU" smtClean="0">
                <a:solidFill>
                  <a:srgbClr val="1C2CA4"/>
                </a:solidFill>
              </a:rPr>
              <a:t>линейки)</a:t>
            </a:r>
          </a:p>
          <a:p>
            <a:pPr indent="-177800" lvl="0" marL="357188">
              <a:spcBef>
                <a:spcPts val="0"/>
              </a:spcBef>
            </a:pPr>
            <a:endParaRPr b="1" dirty="0" i="1" lang="ru-RU" sz="800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r>
              <a:rPr b="1" dirty="0" i="1" lang="ru-RU">
                <a:solidFill>
                  <a:srgbClr val="1C2CA4"/>
                </a:solidFill>
              </a:rPr>
              <a:t>планшеты </a:t>
            </a:r>
            <a:r>
              <a:rPr b="1" dirty="0" err="1" i="1" lang="ru-RU" smtClean="0">
                <a:solidFill>
                  <a:srgbClr val="1C2CA4"/>
                </a:solidFill>
              </a:rPr>
              <a:t>iPad</a:t>
            </a:r>
            <a:endParaRPr b="1" dirty="0" i="1" lang="ru-RU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</a:pPr>
            <a:endParaRPr b="1" dirty="0" i="1" lang="ru-RU" sz="800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r>
              <a:rPr b="1" dirty="0" i="1" lang="ru-RU">
                <a:solidFill>
                  <a:srgbClr val="1C2CA4"/>
                </a:solidFill>
              </a:rPr>
              <a:t>кнопки </a:t>
            </a:r>
            <a:r>
              <a:rPr b="1" dirty="0" i="1" lang="en-US" smtClean="0">
                <a:solidFill>
                  <a:srgbClr val="1C2CA4"/>
                </a:solidFill>
              </a:rPr>
              <a:t>Smoothie</a:t>
            </a:r>
            <a:r>
              <a:rPr b="1" dirty="0" i="1" lang="ru-RU" smtClean="0">
                <a:solidFill>
                  <a:srgbClr val="1C2CA4"/>
                </a:solidFill>
              </a:rPr>
              <a:t>, </a:t>
            </a:r>
            <a:endParaRPr b="1" dirty="0" i="1" lang="ru-RU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endParaRPr b="1" dirty="0" i="1" lang="ru-RU" smtClean="0" sz="800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r>
              <a:rPr b="1" dirty="0" i="1" lang="ru-RU" smtClean="0">
                <a:solidFill>
                  <a:srgbClr val="1C2CA4"/>
                </a:solidFill>
              </a:rPr>
              <a:t>наборы </a:t>
            </a:r>
            <a:r>
              <a:rPr b="1" dirty="0" i="1" lang="ru-RU">
                <a:solidFill>
                  <a:srgbClr val="1C2CA4"/>
                </a:solidFill>
              </a:rPr>
              <a:t>карточек </a:t>
            </a:r>
            <a:r>
              <a:rPr b="1" dirty="0" i="1" lang="en-US">
                <a:solidFill>
                  <a:srgbClr val="1C2CA4"/>
                </a:solidFill>
              </a:rPr>
              <a:t>PECS</a:t>
            </a:r>
            <a:r>
              <a:rPr b="1" dirty="0" i="1" lang="ru-RU">
                <a:solidFill>
                  <a:srgbClr val="1C2CA4"/>
                </a:solidFill>
              </a:rPr>
              <a:t>,</a:t>
            </a: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endParaRPr b="1" dirty="0" i="1" lang="ru-RU" smtClean="0" sz="800">
              <a:solidFill>
                <a:srgbClr val="1C2CA4"/>
              </a:solidFill>
            </a:endParaRPr>
          </a:p>
          <a:p>
            <a:pPr indent="-177800" lvl="0" marL="357188">
              <a:spcBef>
                <a:spcPts val="0"/>
              </a:spcBef>
              <a:buFont charset="0" panose="020B0604020202020204" pitchFamily="34" typeface="Arial"/>
              <a:buChar char="•"/>
            </a:pPr>
            <a:r>
              <a:rPr b="1" dirty="0" i="1" lang="ru-RU" smtClean="0">
                <a:solidFill>
                  <a:srgbClr val="1C2CA4"/>
                </a:solidFill>
              </a:rPr>
              <a:t>предметные </a:t>
            </a:r>
            <a:r>
              <a:rPr b="1" dirty="0" i="1" lang="ru-RU">
                <a:solidFill>
                  <a:srgbClr val="1C2CA4"/>
                </a:solidFill>
              </a:rPr>
              <a:t>лото </a:t>
            </a:r>
            <a:r>
              <a:rPr b="1" dirty="0" i="1" lang="ru-RU" smtClean="0">
                <a:solidFill>
                  <a:srgbClr val="1C2CA4"/>
                </a:solidFill>
              </a:rPr>
              <a:t>и </a:t>
            </a:r>
          </a:p>
          <a:p>
            <a:pPr lvl="0" marL="179388">
              <a:spcBef>
                <a:spcPts val="0"/>
              </a:spcBef>
            </a:pPr>
            <a:r>
              <a:rPr b="1" dirty="0" i="1" lang="ru-RU">
                <a:solidFill>
                  <a:srgbClr val="1C2CA4"/>
                </a:solidFill>
              </a:rPr>
              <a:t> </a:t>
            </a:r>
            <a:r>
              <a:rPr b="1" dirty="0" i="1" lang="ru-RU" smtClean="0">
                <a:solidFill>
                  <a:srgbClr val="1C2CA4"/>
                </a:solidFill>
              </a:rPr>
              <a:t>  другие </a:t>
            </a:r>
            <a:r>
              <a:rPr b="1" dirty="0" i="1" lang="ru-RU">
                <a:solidFill>
                  <a:srgbClr val="1C2CA4"/>
                </a:solidFill>
              </a:rPr>
              <a:t>развивающие </a:t>
            </a:r>
            <a:r>
              <a:rPr b="1" dirty="0" i="1" lang="ru-RU" smtClean="0">
                <a:solidFill>
                  <a:srgbClr val="1C2CA4"/>
                </a:solidFill>
              </a:rPr>
              <a:t>игрушки</a:t>
            </a:r>
          </a:p>
          <a:p>
            <a:pPr lvl="0" marL="179388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lvl="0" marL="179388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lvl="0" marL="271463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" r="-68"/>
          <a:stretch/>
        </p:blipFill>
        <p:spPr bwMode="auto">
          <a:xfrm rot="20582876">
            <a:off x="5323295" y="3991266"/>
            <a:ext cx="2051641" cy="24642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8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827" y="4400474"/>
            <a:ext cx="2698185" cy="21031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951" y="2465838"/>
            <a:ext cx="2517961" cy="1888471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chemeClr val="bg1">
                <a:lumMod val="95000"/>
              </a:schemeClr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6"/>
          <p:cNvPicPr>
            <a:picLocks noChangeArrowheads="1" noChangeAspect="1"/>
          </p:cNvPicPr>
          <p:nvPr/>
        </p:nvPicPr>
        <p:blipFill rotWithShape="1"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"/>
          <a:stretch/>
        </p:blipFill>
        <p:spPr bwMode="auto">
          <a:xfrm rot="1254197">
            <a:off x="9491165" y="1080961"/>
            <a:ext cx="2420989" cy="1550394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cstate="print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"/>
          <a:stretch/>
        </p:blipFill>
        <p:spPr>
          <a:xfrm rot="1231963">
            <a:off x="9803948" y="4232530"/>
            <a:ext cx="1919071" cy="2029656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cstate="print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"/>
          <a:stretch/>
        </p:blipFill>
        <p:spPr>
          <a:xfrm>
            <a:off x="9207062" y="2759077"/>
            <a:ext cx="2731541" cy="1566043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534450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675" y="314340"/>
            <a:ext cx="6845580" cy="57246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indent="-285750" marL="285750">
              <a:spcBef>
                <a:spcPts val="600"/>
              </a:spcBef>
              <a:buFont charset="2" panose="05000000000000000000" pitchFamily="2" typeface="Wingdings"/>
              <a:buChar char="q"/>
            </a:pPr>
            <a:r>
              <a:rPr b="1" dirty="0" i="1" lang="ru-RU" smtClean="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разработаны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CC33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ИНДИВИДУАЛЬНО-ОРИЕНТИРОВАННЫЕ ПРОГРАММЫ</a:t>
            </a:r>
            <a:r>
              <a:rPr b="1" dirty="0" i="1" lang="ru-RU" smtClean="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по </a:t>
            </a:r>
            <a:r>
              <a:rPr b="1" dirty="0" i="1" lang="ru-RU">
                <a:solidFill>
                  <a:srgbClr val="1C2CA4"/>
                </a:solidFill>
              </a:rPr>
              <a:t>формированию коммуникативных навыков каждого ребенка целевой группы </a:t>
            </a:r>
            <a:r>
              <a:rPr b="1" dirty="0" i="1" lang="ru-RU" smtClean="0">
                <a:solidFill>
                  <a:srgbClr val="1C2CA4"/>
                </a:solidFill>
              </a:rPr>
              <a:t>проекта</a:t>
            </a:r>
          </a:p>
          <a:p>
            <a:pPr>
              <a:spcBef>
                <a:spcPts val="60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indent="-285750" marL="285750">
              <a:spcBef>
                <a:spcPts val="600"/>
              </a:spcBef>
              <a:buFont charset="2" panose="05000000000000000000" pitchFamily="2" typeface="Wingdings"/>
              <a:buChar char="q"/>
            </a:pPr>
            <a:r>
              <a:rPr b="1" dirty="0" i="1" lang="ru-RU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разработаны </a:t>
            </a:r>
            <a:endParaRPr b="1" dirty="0" i="1" lang="ru-RU" smtClean="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CC33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ИНДИВИДУАЛЬНЫЕ ДИАГНОСТИЧЕСКИЕ КАРТЫ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уровня </a:t>
            </a:r>
            <a:r>
              <a:rPr b="1" dirty="0" err="1" i="1" lang="ru-RU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сформированности</a:t>
            </a:r>
            <a:r>
              <a:rPr b="1" dirty="0" i="1" lang="ru-RU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 коммуникативных навыков каждого ребенка </a:t>
            </a:r>
            <a:r>
              <a:rPr b="1" dirty="0" i="1" lang="ru-RU">
                <a:solidFill>
                  <a:srgbClr val="1C2CA4"/>
                </a:solidFill>
              </a:rPr>
              <a:t>целевой группы </a:t>
            </a:r>
            <a:r>
              <a:rPr b="1" dirty="0" i="1" lang="ru-RU" smtClean="0">
                <a:solidFill>
                  <a:srgbClr val="1C2CA4"/>
                </a:solidFill>
              </a:rPr>
              <a:t>проекта</a:t>
            </a:r>
          </a:p>
          <a:p>
            <a:pPr>
              <a:spcBef>
                <a:spcPts val="60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indent="-285750" marL="285750">
              <a:spcBef>
                <a:spcPts val="600"/>
              </a:spcBef>
              <a:buClr>
                <a:srgbClr val="1C2CA4"/>
              </a:buClr>
              <a:buFont charset="2" panose="05000000000000000000" pitchFamily="2" typeface="Wingdings"/>
              <a:buChar char="q"/>
            </a:pPr>
            <a:r>
              <a:rPr b="1" dirty="0" i="1" lang="ru-RU" smtClean="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 </a:t>
            </a:r>
            <a:r>
              <a:rPr b="1" dirty="0" i="1" lang="ru-RU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детьми целевой группы проекта </a:t>
            </a:r>
            <a:endParaRPr b="1" dirty="0" i="1" lang="ru-RU" smtClean="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indent="-269875" marL="269875">
              <a:spcBef>
                <a:spcPts val="600"/>
              </a:spcBef>
              <a:buClr>
                <a:srgbClr val="1C2CA4"/>
              </a:buClr>
            </a:pPr>
            <a:r>
              <a:rPr b="1" dirty="0" i="1" lang="ru-RU" smtClean="0">
                <a:solidFill>
                  <a:srgbClr val="CC33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	РАБОТАЛИ ВОЛОНТЕРЫ </a:t>
            </a:r>
            <a:r>
              <a:rPr b="1" dirty="0" i="1" lang="ru-RU" smtClean="0">
                <a:solidFill>
                  <a:srgbClr val="CC3300"/>
                </a:solidFill>
              </a:rPr>
              <a:t>благотворительного </a:t>
            </a:r>
            <a:r>
              <a:rPr b="1" dirty="0" i="1" lang="ru-RU">
                <a:solidFill>
                  <a:srgbClr val="CC3300"/>
                </a:solidFill>
              </a:rPr>
              <a:t>фонда «Место под солнцем» из г. Санкт-Петербург </a:t>
            </a:r>
            <a:endParaRPr b="1" dirty="0" i="1" lang="ru-RU" smtClean="0">
              <a:solidFill>
                <a:srgbClr val="CC3300"/>
              </a:solidFill>
            </a:endParaRPr>
          </a:p>
          <a:p>
            <a:pPr indent="-269875" marL="269875">
              <a:spcBef>
                <a:spcPts val="600"/>
              </a:spcBef>
              <a:buClr>
                <a:srgbClr val="1C2CA4"/>
              </a:buClr>
            </a:pPr>
            <a:r>
              <a:rPr b="1" dirty="0" i="1" lang="ru-RU">
                <a:solidFill>
                  <a:srgbClr val="CC3300"/>
                </a:solidFill>
              </a:rPr>
              <a:t>	</a:t>
            </a:r>
            <a:r>
              <a:rPr b="1" dirty="0" i="1" lang="ru-RU" smtClean="0">
                <a:solidFill>
                  <a:srgbClr val="1C2CA4"/>
                </a:solidFill>
              </a:rPr>
              <a:t>с </a:t>
            </a:r>
            <a:r>
              <a:rPr b="1" dirty="0" i="1" lang="ru-RU">
                <a:solidFill>
                  <a:srgbClr val="1C2CA4"/>
                </a:solidFill>
              </a:rPr>
              <a:t>целью развития коммуникативного потенциала </a:t>
            </a:r>
            <a:r>
              <a:rPr b="1" dirty="0" i="1" lang="ru-RU" smtClean="0">
                <a:solidFill>
                  <a:srgbClr val="1C2CA4"/>
                </a:solidFill>
              </a:rPr>
              <a:t>детей</a:t>
            </a:r>
          </a:p>
          <a:p>
            <a:pPr>
              <a:spcBef>
                <a:spcPts val="600"/>
              </a:spcBef>
            </a:pPr>
            <a:endParaRPr b="1" dirty="0" lang="ru-RU">
              <a:solidFill>
                <a:srgbClr val="CC33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69726" y="198367"/>
            <a:ext cx="4594929" cy="62940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indent="-285750" marL="285750">
              <a:spcBef>
                <a:spcPts val="600"/>
              </a:spcBef>
              <a:buFont charset="2" panose="05000000000000000000" pitchFamily="2" typeface="Wingdings"/>
              <a:buChar char="q"/>
            </a:pPr>
            <a:r>
              <a:rPr b="1" dirty="0" i="1" lang="ru-RU" smtClean="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составлен</a:t>
            </a:r>
            <a:r>
              <a:rPr b="1" dirty="0" i="1" lang="ru-RU" smtClean="0">
                <a:solidFill>
                  <a:srgbClr val="1C2CA4"/>
                </a:solidFill>
              </a:rPr>
              <a:t>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</a:rPr>
              <a:t>КОММУНИКАТИВНЫЙ ПАСПОРТ КАЖДОГО РЕБЕНКА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целевой группы, с помощью которого он может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«рассказать» своему собеседнику </a:t>
            </a:r>
          </a:p>
          <a:p>
            <a:pPr marL="273050">
              <a:spcBef>
                <a:spcPts val="600"/>
              </a:spcBef>
            </a:pPr>
            <a:r>
              <a:rPr b="1" dirty="0" i="1" lang="ru-RU" smtClean="0">
                <a:solidFill>
                  <a:srgbClr val="1C2CA4"/>
                </a:solidFill>
              </a:rPr>
              <a:t>о себе, о своих возможностях и предпочтениях</a:t>
            </a:r>
          </a:p>
          <a:p>
            <a:pPr marL="273050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 marL="273050">
              <a:spcBef>
                <a:spcPts val="0"/>
              </a:spcBef>
            </a:pPr>
            <a:endParaRPr b="1" dirty="0" i="1" lang="ru-RU" smtClean="0">
              <a:solidFill>
                <a:srgbClr val="1C2CA4"/>
              </a:solidFill>
            </a:endParaRPr>
          </a:p>
          <a:p>
            <a:pPr>
              <a:spcBef>
                <a:spcPts val="0"/>
              </a:spcBef>
            </a:pPr>
            <a:endParaRPr b="1" dirty="0" i="1" lang="ru-RU" smtClean="0">
              <a:solidFill>
                <a:srgbClr val="CC33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1" l="2812" r="4081"/>
          <a:stretch/>
        </p:blipFill>
        <p:spPr>
          <a:xfrm>
            <a:off x="7243535" y="3291521"/>
            <a:ext cx="4447310" cy="2587457"/>
          </a:xfrm>
          <a:prstGeom prst="round2DiagRect">
            <a:avLst>
              <a:gd fmla="val 16667" name="adj1"/>
              <a:gd fmla="val 0" name="adj2"/>
            </a:avLst>
          </a:prstGeom>
          <a:ln cap="sq" w="28575">
            <a:solidFill>
              <a:srgbClr val="FFFFFF"/>
            </a:solidFill>
            <a:miter lim="800000"/>
          </a:ln>
          <a:effectLst>
            <a:outerShdw algn="tl" blurRad="254000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9674465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8048" y="233916"/>
            <a:ext cx="8301318" cy="79752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cs typeface="DilleniaUPC" panose="02020603050405020304" pitchFamily="18" charset="-34"/>
              </a:rPr>
              <a:t>АКТУАЛЬНОСТЬ ПРОЕКТА «МЫ ВМЕСТЕ» и ЗНАЧЕНИЕ АДК</a:t>
            </a:r>
            <a:endParaRPr lang="ru-RU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cs typeface="DilleniaUPC" panose="02020603050405020304" pitchFamily="18" charset="-34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7953" y="1180214"/>
            <a:ext cx="10918741" cy="5316279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 fontScale="47500" lnSpcReduction="20000"/>
          </a:bodyPr>
          <a:lstStyle/>
          <a:p>
            <a:pPr algn="l"/>
            <a:r>
              <a:rPr lang="ru-RU" sz="2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9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настоящее время </a:t>
            </a:r>
            <a:r>
              <a:rPr lang="ru-RU" sz="29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обществе растет </a:t>
            </a:r>
            <a:r>
              <a:rPr lang="ru-RU" sz="29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количество детей, имеющих тяжелые множественные нарушения, при которых речь либо отсутствует, либо не используется как средство коммуникации. </a:t>
            </a:r>
            <a:endParaRPr lang="ru-RU" sz="29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Увеличилось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таких детей и в ЛОГБУ «ЛО МРЦ». В связи с этим фактом</a:t>
            </a:r>
            <a:r>
              <a:rPr lang="ru-RU" sz="2900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9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возросла и потребность учреждения в использовании актуальных средств альтернативной и дополнительной коммуникации для повышения качества жизни воспитанников, уровня их </a:t>
            </a:r>
            <a:r>
              <a:rPr lang="ru-RU" sz="29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социализации. </a:t>
            </a:r>
          </a:p>
          <a:p>
            <a:pPr algn="l"/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возник инновационный социальный проект «МЫ ВМЕСТЕ». В его основе лежит комплексное применение всеми сотрудниками учреждения средств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АДК не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в коррекционно-развивающей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работе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но и в повседневной жизни воспитанников.</a:t>
            </a:r>
          </a:p>
          <a:p>
            <a:pPr algn="l"/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 дети целевой группы - это дети с органическим поражением ЦНС, что чаще всего является причиной сочетанных нарушений и выраженного недоразвития интеллекта, а также сенсорных функций, движения,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поведения и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коммуникации. Им требуется значительно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большая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помощь, нежели детям с каким-то одним нарушением: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интеллектуальным или физическим. </a:t>
            </a:r>
          </a:p>
          <a:p>
            <a:pPr algn="l"/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психофизического развития таких детей невозможно соотнести с какими-либо возрастными параметрами. Они имеют сложности в познании окружающего мира, во взаимодействии с ближайшим социальным окружением, не имеют возможности выразить свои мысли, потребности, вступить в двусторонний «диалог». То есть у них отсутствуют какие-либо коммуникативные навыки.</a:t>
            </a:r>
          </a:p>
          <a:p>
            <a:pPr algn="l"/>
            <a:r>
              <a:rPr lang="ru-RU" sz="2900" b="1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АДК как </a:t>
            </a:r>
            <a:r>
              <a:rPr lang="ru-RU" sz="29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 и обеспечивает </a:t>
            </a:r>
            <a:r>
              <a:rPr lang="ru-RU" sz="2900" b="1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детям с ТМНР возможность </a:t>
            </a:r>
            <a:r>
              <a:rPr lang="ru-RU" sz="29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быть услышанными и понятыми, возможность более эффективно взаимодействовать с </a:t>
            </a:r>
            <a:r>
              <a:rPr lang="ru-RU" sz="2900" b="1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окружающими, существенно </a:t>
            </a:r>
            <a:r>
              <a:rPr lang="ru-RU" sz="29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повысить уровень </a:t>
            </a:r>
            <a:r>
              <a:rPr lang="ru-RU" sz="2900" b="1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социализации</a:t>
            </a:r>
            <a:r>
              <a:rPr lang="ru-RU" sz="29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900" b="1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дает возможность улучшить </a:t>
            </a:r>
            <a:r>
              <a:rPr lang="ru-RU" sz="29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качество </a:t>
            </a:r>
            <a:r>
              <a:rPr lang="ru-RU" sz="2900" b="1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жизни, почувствовать </a:t>
            </a:r>
            <a:r>
              <a:rPr lang="ru-RU" sz="2900" b="1" dirty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себя частью социума.</a:t>
            </a:r>
          </a:p>
          <a:p>
            <a:pPr algn="l"/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основе АДК лежит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невербальных средств коммуникации: символические изображения (картинки, значки, пиктограммы), предметы, фотографии,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жесты, пантомимика, тактильные контакты, телодвижения, звуки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др.</a:t>
            </a:r>
          </a:p>
          <a:p>
            <a:pPr algn="l"/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и успешное применение систем </a:t>
            </a:r>
            <a:r>
              <a:rPr lang="ru-RU" sz="29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АДК предполагает </a:t>
            </a:r>
            <a:r>
              <a:rPr lang="ru-RU" sz="29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предварительное целенаправленное обучение детей, которое должно начинаться с самых элементарных форм. Это долгий процесс, требующий настойчивости и терпения</a:t>
            </a:r>
            <a:r>
              <a:rPr lang="ru-RU" sz="26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3" y="69152"/>
            <a:ext cx="1361285" cy="10951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8498" y="410547"/>
            <a:ext cx="11075436" cy="5971592"/>
          </a:xfr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>
            <a:normAutofit fontScale="77500" lnSpcReduction="20000"/>
          </a:bodyPr>
          <a:lstStyle/>
          <a:p>
            <a:pPr algn="just" fontAlgn="base">
              <a:lnSpc>
                <a:spcPct val="100000"/>
              </a:lnSpc>
              <a:spcBef>
                <a:spcPts val="0"/>
              </a:spcBef>
            </a:pPr>
            <a:r>
              <a:rPr lang="ru-RU" sz="23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существуют различные системы АДК, что обусловлено большим количеством различных детских патологий психофизического развития. </a:t>
            </a:r>
            <a:endParaRPr lang="ru-RU" sz="2300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00000"/>
              </a:lnSpc>
              <a:spcBef>
                <a:spcPts val="0"/>
              </a:spcBef>
            </a:pPr>
            <a:endParaRPr lang="ru-RU" sz="2300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00000"/>
              </a:lnSpc>
              <a:spcBef>
                <a:spcPts val="0"/>
              </a:spcBef>
            </a:pPr>
            <a:r>
              <a:rPr lang="ru-RU" sz="23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Они </a:t>
            </a:r>
            <a:r>
              <a:rPr lang="ru-RU" sz="23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функционально отличаются друг от друга и требуют к себе разного подхода. Соответственно, отличаются и сами дети, их возможности. </a:t>
            </a:r>
            <a:endParaRPr lang="ru-RU" sz="2300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00000"/>
              </a:lnSpc>
              <a:spcBef>
                <a:spcPts val="0"/>
              </a:spcBef>
            </a:pPr>
            <a:endParaRPr lang="ru-RU" sz="2300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00000"/>
              </a:lnSpc>
              <a:spcBef>
                <a:spcPts val="0"/>
              </a:spcBef>
            </a:pPr>
            <a:r>
              <a:rPr lang="ru-RU" sz="23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Поэтому </a:t>
            </a:r>
            <a:r>
              <a:rPr lang="ru-RU" sz="2300" b="1" dirty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выборе средств АДК необходимо учитывать индивидуальные возможности и уровень коммуникативного развития детей, учитывать их сильные стороны. </a:t>
            </a:r>
            <a:endParaRPr lang="ru-RU" sz="2300" b="1" dirty="0" smtClean="0">
              <a:solidFill>
                <a:srgbClr val="1C2C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00000"/>
              </a:lnSpc>
              <a:spcBef>
                <a:spcPts val="0"/>
              </a:spcBef>
            </a:pPr>
            <a:endParaRPr lang="ru-RU" sz="2300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base">
              <a:lnSpc>
                <a:spcPct val="100000"/>
              </a:lnSpc>
              <a:spcBef>
                <a:spcPts val="0"/>
              </a:spcBef>
            </a:pPr>
            <a:r>
              <a:rPr lang="ru-RU" sz="2300" dirty="0" smtClean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300" dirty="0">
                <a:solidFill>
                  <a:srgbClr val="1C2C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этом большое значение имеет </a:t>
            </a:r>
            <a:r>
              <a:rPr lang="ru-RU" sz="2300" b="1" dirty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возможность постоянного доступа воспитанников к средству коммуникации и возможность максимально самостоятельно его использовать.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________________________________________________________________________</a:t>
            </a:r>
            <a:endParaRPr lang="ru-RU" sz="23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614488">
              <a:lnSpc>
                <a:spcPct val="100000"/>
              </a:lnSpc>
              <a:spcBef>
                <a:spcPts val="0"/>
              </a:spcBef>
            </a:pPr>
            <a:endParaRPr lang="ru-RU" sz="23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614488">
              <a:lnSpc>
                <a:spcPct val="100000"/>
              </a:lnSpc>
              <a:spcBef>
                <a:spcPts val="0"/>
              </a:spcBef>
            </a:pPr>
            <a:endParaRPr lang="ru-RU" sz="23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614488">
              <a:lnSpc>
                <a:spcPct val="100000"/>
              </a:lnSpc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Исходя их этих постулатов, </a:t>
            </a:r>
          </a:p>
          <a:p>
            <a:pPr marL="1614488">
              <a:lnSpc>
                <a:spcPct val="100000"/>
              </a:lnSpc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реализации проекта «МЫ ВМЕСТЕ» в ЛОГБУ «ЛО МРЦ» </a:t>
            </a:r>
          </a:p>
          <a:p>
            <a:pPr marL="1614488">
              <a:lnSpc>
                <a:spcPct val="170000"/>
              </a:lnSpc>
              <a:spcBef>
                <a:spcPts val="0"/>
              </a:spcBef>
            </a:pPr>
            <a:r>
              <a:rPr lang="ru-RU" sz="23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использование альтернативных средств коммуникации строилось на основе: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062163" indent="-177800" algn="l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принципа постоянства</a:t>
            </a:r>
            <a:r>
              <a:rPr lang="ru-RU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,</a:t>
            </a: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 marL="2062163" indent="-177800" algn="l">
              <a:lnSpc>
                <a:spcPct val="100000"/>
              </a:lnSpc>
              <a:spcBef>
                <a:spcPts val="0"/>
              </a:spcBef>
            </a:pPr>
            <a:endParaRPr lang="ru-RU" sz="17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2062163" indent="-1778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принципа отождествления средств АДК с индивидуальными возможностями и особенностями детей </a:t>
            </a:r>
            <a:r>
              <a:rPr lang="ru-RU" sz="3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целевой группы проекта</a:t>
            </a:r>
            <a:r>
              <a:rPr lang="ru-RU" sz="3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2600" b="1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50862" indent="-285750" algn="l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ru-RU" sz="2900" dirty="0" smtClean="0">
              <a:solidFill>
                <a:srgbClr val="1C2C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2900" b="1" i="1" dirty="0">
              <a:solidFill>
                <a:srgbClr val="1C2C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35" y="4285301"/>
            <a:ext cx="1827953" cy="14087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8362214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8087" y="423665"/>
            <a:ext cx="10786558" cy="5566588"/>
          </a:xfr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>
            <a:normAutofit fontScale="55000" lnSpcReduction="20000"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</a:pPr>
            <a:endParaRPr lang="ru-RU" sz="2600" b="1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</a:pPr>
            <a:endParaRPr lang="ru-RU" sz="2600" b="1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75">
              <a:lnSpc>
                <a:spcPct val="120000"/>
              </a:lnSpc>
              <a:spcBef>
                <a:spcPts val="0"/>
              </a:spcBef>
            </a:pPr>
            <a:r>
              <a:rPr lang="ru-RU" sz="2900" b="1" dirty="0" smtClean="0">
                <a:solidFill>
                  <a:srgbClr val="1F2B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рамках реализации в ЛОГБУ «ЛО МРЦ» социального проекта «МЫ ВМЕСТЕ» </a:t>
            </a:r>
          </a:p>
          <a:p>
            <a:pPr marL="3175">
              <a:lnSpc>
                <a:spcPct val="120000"/>
              </a:lnSpc>
              <a:spcBef>
                <a:spcPts val="0"/>
              </a:spcBef>
            </a:pPr>
            <a:r>
              <a:rPr lang="ru-RU" sz="2900" b="1" u="sng" dirty="0" smtClean="0">
                <a:solidFill>
                  <a:srgbClr val="1F2B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организации работы с детьми,  имеющими тяжелые множественные нарушения развития,</a:t>
            </a:r>
            <a:endParaRPr lang="ru-RU" sz="2900" b="1" dirty="0" smtClean="0">
              <a:solidFill>
                <a:srgbClr val="1F2B9D"/>
              </a:solidFill>
              <a:latin typeface="Arial" pitchFamily="34" charset="0"/>
              <a:cs typeface="Arial" pitchFamily="34" charset="0"/>
            </a:endParaRPr>
          </a:p>
          <a:p>
            <a:pPr marL="3175">
              <a:lnSpc>
                <a:spcPct val="170000"/>
              </a:lnSpc>
              <a:spcBef>
                <a:spcPts val="0"/>
              </a:spcBef>
            </a:pPr>
            <a:r>
              <a:rPr lang="ru-RU" sz="2900" b="1" dirty="0" smtClean="0">
                <a:solidFill>
                  <a:srgbClr val="1F2B9D"/>
                </a:solidFill>
                <a:latin typeface="Arial Black" pitchFamily="34" charset="0"/>
                <a:cs typeface="Arial" panose="020B0604020202020204" pitchFamily="34" charset="0"/>
              </a:rPr>
              <a:t>актуальными средствами АДК стали</a:t>
            </a:r>
            <a:r>
              <a:rPr lang="ru-RU" sz="2900" b="1" dirty="0" smtClean="0">
                <a:solidFill>
                  <a:srgbClr val="1F2B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3400" b="1" dirty="0" smtClean="0">
              <a:solidFill>
                <a:srgbClr val="1C2CA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50862" indent="-2857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ЖЕСТОВАЯ КОММУНИКАЦИЯ;</a:t>
            </a:r>
          </a:p>
          <a:p>
            <a:pPr marL="265112" algn="l">
              <a:lnSpc>
                <a:spcPct val="120000"/>
              </a:lnSpc>
              <a:spcBef>
                <a:spcPts val="0"/>
              </a:spcBef>
            </a:pPr>
            <a:endParaRPr lang="ru-RU" sz="32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862" indent="-2857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ПРЕДМЕТНАЯ И КАРТИННО – СИМВОЛЬНАЯ КОММУНИКАЦИЯ;</a:t>
            </a:r>
          </a:p>
          <a:p>
            <a:pPr marL="265112" algn="l">
              <a:lnSpc>
                <a:spcPct val="120000"/>
              </a:lnSpc>
              <a:spcBef>
                <a:spcPts val="0"/>
              </a:spcBef>
            </a:pPr>
            <a:endParaRPr lang="ru-RU" sz="32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862" indent="-2857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ВИЗУАЛЬНО-ГРАФИЧЕСКИЕ СРЕДСТВА;</a:t>
            </a:r>
          </a:p>
          <a:p>
            <a:pPr marL="265112" algn="l">
              <a:lnSpc>
                <a:spcPct val="120000"/>
              </a:lnSpc>
              <a:spcBef>
                <a:spcPts val="0"/>
              </a:spcBef>
            </a:pPr>
            <a:endParaRPr lang="ru-RU" sz="32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862" indent="-2857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ГЛОБАЛЬНОЕ ЧТЕНИЕ;</a:t>
            </a:r>
          </a:p>
          <a:p>
            <a:pPr marL="265112" algn="l">
              <a:lnSpc>
                <a:spcPct val="120000"/>
              </a:lnSpc>
              <a:spcBef>
                <a:spcPts val="0"/>
              </a:spcBef>
            </a:pPr>
            <a:endParaRPr lang="ru-RU" sz="3200" b="1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862" indent="-2857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2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СПЕЦИАЛЬНЫЕ ТЕХНИЧЕСКИЕ УСТРОЙСТВА - </a:t>
            </a:r>
            <a:r>
              <a:rPr lang="ru-RU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коммуникаторы </a:t>
            </a:r>
            <a:r>
              <a:rPr lang="en-US" sz="32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GoTalk</a:t>
            </a:r>
            <a:r>
              <a:rPr lang="ru-RU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32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(планшеты, альбомы, линейки), кнопки </a:t>
            </a:r>
            <a:r>
              <a:rPr lang="ru-RU" sz="3200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Смуфи</a:t>
            </a:r>
            <a:r>
              <a:rPr lang="ru-RU" sz="32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</a:p>
          <a:p>
            <a:pPr marL="265112" algn="l">
              <a:lnSpc>
                <a:spcPct val="120000"/>
              </a:lnSpc>
              <a:spcBef>
                <a:spcPts val="0"/>
              </a:spcBef>
            </a:pPr>
            <a:endParaRPr lang="ru-RU" sz="3400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862" indent="-285750" algn="l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КОММУНИКАЦИЯ С ПОМОЩЬЮ ТЕЛА </a:t>
            </a:r>
            <a:r>
              <a:rPr lang="ru-RU" sz="34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(применение базальной стимуляции</a:t>
            </a:r>
            <a:r>
              <a:rPr lang="ru-RU" sz="34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  <a:endParaRPr lang="ru-RU" sz="3400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50862" indent="-285750" algn="l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ru-RU" sz="2900" dirty="0" smtClean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2900" b="1" i="1" dirty="0">
              <a:solidFill>
                <a:srgbClr val="1C2C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5522" y="2017962"/>
            <a:ext cx="1827953" cy="14087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8362214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0" y="0"/>
            <a:ext cx="5150069" cy="525517"/>
          </a:xfrm>
        </p:spPr>
        <p:txBody>
          <a:bodyPr>
            <a:noAutofit/>
          </a:bodyPr>
          <a:lstStyle/>
          <a:p>
            <a:r>
              <a:rPr b="1" dirty="0" lang="ru-RU" smtClean="0" spc="300" sz="24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  <a:cs charset="0" panose="02020603050405020304" pitchFamily="18" typeface="Times New Roman"/>
              </a:rPr>
              <a:t>МЕТОДИКА  РАБОТЫ</a:t>
            </a:r>
            <a:endParaRPr b="1" dirty="0" lang="ru-RU" spc="300" sz="24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706030402020204" pitchFamily="34" typeface="Franklin Gothic Demi Cond"/>
              <a:cs charset="0" panose="02020603050405020304" pitchFamily="18" typeface="Times New Roman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5310" y="525517"/>
            <a:ext cx="11582400" cy="6138041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 fontScale="47500" lnSpcReduction="20000"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dirty="0" lang="ru-RU" smtClean="0" sz="14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marL="714375"/>
            <a:r>
              <a:rPr b="1" dirty="0" lang="ru-RU" smtClean="0" sz="2900">
                <a:solidFill>
                  <a:schemeClr val="tx1">
                    <a:lumMod val="95000"/>
                    <a:lumOff val="5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Чтобы </a:t>
            </a:r>
            <a:r>
              <a:rPr b="1" dirty="0" lang="ru-RU" sz="2900">
                <a:solidFill>
                  <a:schemeClr val="tx1">
                    <a:lumMod val="95000"/>
                    <a:lumOff val="5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понимать наших воспитанников с ТМНР, </a:t>
            </a:r>
            <a:r>
              <a:rPr b="1" dirty="0" lang="ru-RU" smtClean="0" sz="2900">
                <a:solidFill>
                  <a:schemeClr val="tx1">
                    <a:lumMod val="95000"/>
                    <a:lumOff val="5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выработана стратегия </a:t>
            </a:r>
            <a:r>
              <a:rPr b="1" dirty="0" lang="ru-RU" sz="2900">
                <a:solidFill>
                  <a:schemeClr val="tx1">
                    <a:lumMod val="95000"/>
                    <a:lumOff val="5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по использованию </a:t>
            </a:r>
            <a:r>
              <a:rPr b="1" dirty="0" lang="ru-RU" smtClean="0" sz="2900">
                <a:solidFill>
                  <a:schemeClr val="tx1">
                    <a:lumMod val="95000"/>
                    <a:lumOff val="5000"/>
                  </a:schemeClr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средств АДК. </a:t>
            </a:r>
            <a:endParaRPr b="1" dirty="0" lang="ru-RU" sz="2900">
              <a:solidFill>
                <a:schemeClr val="tx1">
                  <a:lumMod val="95000"/>
                  <a:lumOff val="5000"/>
                </a:schemeClr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714375"/>
            <a:r>
              <a:rPr b="1" dirty="0" lang="ru-RU" smtClean="0" sz="2900" u="sng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Для определения исходных положений проведена</a:t>
            </a:r>
            <a:r>
              <a:rPr b="1" dirty="0" lang="ru-RU" smtClean="0" sz="29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 </a:t>
            </a:r>
            <a:r>
              <a:rPr b="1" dirty="0" lang="ru-RU" smtClean="0" sz="29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ДИАГНОСТИКА ДЕТЕЙ: оценка </a:t>
            </a:r>
            <a:r>
              <a:rPr b="1" dirty="0" lang="ru-RU" sz="29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их коммуникативных, когнитивных, психосоциальных и моторных </a:t>
            </a:r>
            <a:r>
              <a:rPr b="1" dirty="0" lang="ru-RU" smtClean="0" sz="29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способностей. </a:t>
            </a:r>
          </a:p>
          <a:p>
            <a:pPr algn="l" eaLnBrk="0" hangingPunct="0">
              <a:lnSpc>
                <a:spcPct val="120000"/>
              </a:lnSpc>
              <a:spcBef>
                <a:spcPts val="0"/>
              </a:spcBef>
            </a:pPr>
            <a:endParaRPr b="1" dirty="0" lang="ru-RU" smtClean="0" sz="19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52438"/>
            <a:r>
              <a:rPr b="1" dirty="0" i="1" lang="ru-RU" smtClean="0" sz="29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На основании </a:t>
            </a:r>
            <a:r>
              <a:rPr b="1" dirty="0" i="1" lang="ru-RU" sz="29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полученных данных, мы определяли, насколько дети </a:t>
            </a:r>
            <a:r>
              <a:rPr b="1" dirty="0" i="1" lang="ru-RU" smtClean="0" sz="29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нуждаются </a:t>
            </a:r>
            <a:r>
              <a:rPr b="1" dirty="0" i="1" lang="ru-RU" sz="2900">
                <a:solidFill>
                  <a:srgbClr val="1C2CA4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в поддерживающей коммуникации. </a:t>
            </a:r>
            <a:endParaRPr b="1" dirty="0" i="1" lang="ru-RU" smtClean="0" sz="29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52438"/>
            <a:endParaRPr b="1" dirty="0" i="1" lang="ru-RU" smtClean="0" sz="1700">
              <a:solidFill>
                <a:srgbClr val="35537F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>
              <a:lnSpc>
                <a:spcPct val="120000"/>
              </a:lnSpc>
              <a:spcBef>
                <a:spcPts val="0"/>
              </a:spcBef>
            </a:pPr>
            <a:endParaRPr b="1" dirty="0" lang="ru-RU" sz="1300">
              <a:solidFill>
                <a:schemeClr val="tx1">
                  <a:lumMod val="95000"/>
                  <a:lumOff val="5000"/>
                </a:schemeClr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indent="-261938" marL="442913">
              <a:lnSpc>
                <a:spcPct val="120000"/>
              </a:lnSpc>
              <a:spcBef>
                <a:spcPts val="0"/>
              </a:spcBef>
              <a:buFont charset="2" panose="05000000000000000000" pitchFamily="2" typeface="Wingdings"/>
              <a:buChar char="§"/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Проводилось 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наблюдение за </a:t>
            </a: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каждым ребёнком 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в различных </a:t>
            </a: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ситуациях </a:t>
            </a: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(в 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группе, в режимных моментах, на занятиях, на </a:t>
            </a: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улице): </a:t>
            </a: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dirty="0" lang="ru-RU" smtClean="0" sz="3400">
                <a:latin charset="0" panose="020B0604020202020204" pitchFamily="34" typeface="Arial"/>
                <a:cs charset="0" panose="020B0604020202020204" pitchFamily="34" typeface="Arial"/>
              </a:rPr>
              <a:t>необходимо </a:t>
            </a:r>
            <a:r>
              <a:rPr dirty="0" lang="ru-RU" sz="3400">
                <a:latin charset="0" panose="020B0604020202020204" pitchFamily="34" typeface="Arial"/>
                <a:cs charset="0" panose="020B0604020202020204" pitchFamily="34" typeface="Arial"/>
              </a:rPr>
              <a:t>выяснить, есть ли у ребёнка желание вступать в  коммуникацию, </a:t>
            </a:r>
            <a:endParaRPr dirty="0" lang="ru-RU" smtClean="0" sz="3400"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dirty="0" lang="ru-RU" smtClean="0" sz="3400">
                <a:latin charset="0" panose="020B0604020202020204" pitchFamily="34" typeface="Arial"/>
                <a:cs charset="0" panose="020B0604020202020204" pitchFamily="34" typeface="Arial"/>
              </a:rPr>
              <a:t>как </a:t>
            </a:r>
            <a:r>
              <a:rPr dirty="0" lang="ru-RU" sz="3400">
                <a:latin charset="0" panose="020B0604020202020204" pitchFamily="34" typeface="Arial"/>
                <a:cs charset="0" panose="020B0604020202020204" pitchFamily="34" typeface="Arial"/>
              </a:rPr>
              <a:t>выражается это намерение, в каких ситуациях инициируется </a:t>
            </a:r>
            <a:endParaRPr dirty="0" lang="ru-RU" smtClean="0" sz="3400"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dirty="0" lang="ru-RU" smtClean="0" sz="3400">
                <a:latin charset="0" panose="020B0604020202020204" pitchFamily="34" typeface="Arial"/>
                <a:cs charset="0" panose="020B0604020202020204" pitchFamily="34" typeface="Arial"/>
              </a:rPr>
              <a:t>взаимодействие</a:t>
            </a:r>
            <a:r>
              <a:rPr dirty="0" lang="ru-RU" sz="3400">
                <a:latin charset="0" panose="020B0604020202020204" pitchFamily="34" typeface="Arial"/>
                <a:cs charset="0" panose="020B0604020202020204" pitchFamily="34" typeface="Arial"/>
              </a:rPr>
              <a:t>, </a:t>
            </a:r>
            <a:r>
              <a:rPr dirty="0" lang="ru-RU" smtClean="0" sz="3400">
                <a:latin charset="0" panose="020B0604020202020204" pitchFamily="34" typeface="Arial"/>
                <a:cs charset="0" panose="020B0604020202020204" pitchFamily="34" typeface="Arial"/>
              </a:rPr>
              <a:t>умеет </a:t>
            </a:r>
            <a:r>
              <a:rPr dirty="0" lang="ru-RU" sz="3400">
                <a:latin charset="0" panose="020B0604020202020204" pitchFamily="34" typeface="Arial"/>
                <a:cs charset="0" panose="020B0604020202020204" pitchFamily="34" typeface="Arial"/>
              </a:rPr>
              <a:t>ли ребёнок слушать и поддерживать диалог </a:t>
            </a:r>
            <a:endParaRPr dirty="0" lang="ru-RU" smtClean="0" sz="3400"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dirty="0" lang="ru-RU" smtClean="0" sz="3400">
                <a:latin charset="0" panose="020B0604020202020204" pitchFamily="34" typeface="Arial"/>
                <a:cs charset="0" panose="020B0604020202020204" pitchFamily="34" typeface="Arial"/>
              </a:rPr>
              <a:t>со </a:t>
            </a:r>
            <a:r>
              <a:rPr dirty="0" lang="ru-RU" sz="3400">
                <a:latin charset="0" panose="020B0604020202020204" pitchFamily="34" typeface="Arial"/>
                <a:cs charset="0" panose="020B0604020202020204" pitchFamily="34" typeface="Arial"/>
              </a:rPr>
              <a:t>взрослыми и сверстниками. </a:t>
            </a:r>
            <a:endParaRPr dirty="0" lang="ru-RU" sz="3400"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179388">
              <a:lnSpc>
                <a:spcPct val="120000"/>
              </a:lnSpc>
              <a:spcBef>
                <a:spcPts val="0"/>
              </a:spcBef>
            </a:pPr>
            <a:endParaRPr b="1" dirty="0" lang="ru-RU" smtClean="0" sz="17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indent="-263525" marL="442913">
              <a:lnSpc>
                <a:spcPct val="120000"/>
              </a:lnSpc>
              <a:spcBef>
                <a:spcPts val="0"/>
              </a:spcBef>
              <a:buFont charset="2" panose="05000000000000000000" pitchFamily="2" typeface="Wingdings"/>
              <a:buChar char="§"/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Организовывалось 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обсуждение, какие коммуникативные действия </a:t>
            </a:r>
            <a:endParaRPr b="1" dirty="0" lang="ru-RU" smtClean="0" sz="34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тот 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или иной ребенок совершает (возможно, неосознанно) </a:t>
            </a: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в 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повседневной </a:t>
            </a:r>
            <a:endParaRPr b="1" dirty="0" lang="ru-RU" smtClean="0" sz="34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жизни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, во время игр, общения со взрослыми и сверстниками. </a:t>
            </a:r>
          </a:p>
          <a:p>
            <a:pPr algn="l" eaLnBrk="0" hangingPunct="0" marL="442913">
              <a:lnSpc>
                <a:spcPct val="120000"/>
              </a:lnSpc>
              <a:spcBef>
                <a:spcPts val="0"/>
              </a:spcBef>
            </a:pPr>
            <a:endParaRPr b="1" dirty="0" lang="ru-RU" smtClean="0" sz="17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indent="-273050" marL="452438">
              <a:buFont charset="2" panose="05000000000000000000" pitchFamily="2" typeface="Wingdings"/>
              <a:buChar char="§"/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Анализировали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, какие действия, повторяющиеся из раза в раз, можно трактовать как сигналы, соответствующие какому-либо желанию или потребностям </a:t>
            </a: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ребенка.</a:t>
            </a:r>
          </a:p>
          <a:p>
            <a:pPr algn="l" eaLnBrk="0" hangingPunct="0" marL="179388"/>
            <a:endParaRPr b="1" dirty="0" lang="ru-RU" smtClean="0" sz="17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indent="-273050" marL="452438">
              <a:buFont charset="2" panose="05000000000000000000" pitchFamily="2" typeface="Wingdings"/>
              <a:buChar char="§"/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Обсуждали</a:t>
            </a:r>
            <a:r>
              <a:rPr b="1" dirty="0" lang="ru-RU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, как можно закрепить эти коммуникативные действия, превратить их в осознанно используемые ребёнком сигналы. </a:t>
            </a:r>
            <a:endParaRPr b="1" dirty="0" lang="ru-RU" smtClean="0" sz="34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 indent="-273050" marL="452438">
              <a:buFont charset="2" panose="05000000000000000000" pitchFamily="2" typeface="Wingdings"/>
              <a:buChar char="§"/>
            </a:pPr>
            <a:r>
              <a:rPr b="1" dirty="0" lang="ru-RU" smtClean="0" sz="34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Проводили обучение ребенка тем или иным коммуникативным действиям с использованием различных приспособлений </a:t>
            </a:r>
            <a:r>
              <a:rPr dirty="0" lang="ru-RU" smtClean="0" sz="3400">
                <a:latin charset="0" panose="020B0604020202020204" pitchFamily="34" typeface="Arial"/>
                <a:cs charset="0" panose="020B0604020202020204" pitchFamily="34" typeface="Arial"/>
              </a:rPr>
              <a:t>(коммуникативные фартуки, альбомы, записывающие устройства, компьютерные программы).</a:t>
            </a:r>
            <a:endParaRPr b="1" dirty="0" lang="ru-RU" smtClean="0" sz="3400"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eaLnBrk="0" hangingPunct="0">
              <a:lnSpc>
                <a:spcPct val="120000"/>
              </a:lnSpc>
              <a:spcBef>
                <a:spcPts val="0"/>
              </a:spcBef>
            </a:pPr>
            <a:endParaRPr b="1" dirty="0" lang="ru-RU" smtClean="0" sz="600">
              <a:solidFill>
                <a:srgbClr val="1C2CA4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cstate="print" r:embed="rId2"/>
          <a:srcRect r="-57"/>
          <a:stretch/>
        </p:blipFill>
        <p:spPr>
          <a:xfrm>
            <a:off x="8776100" y="2104185"/>
            <a:ext cx="2924268" cy="2406707"/>
          </a:xfrm>
          <a:prstGeom prst="rect">
            <a:avLst/>
          </a:prstGeom>
          <a:ln>
            <a:noFill/>
          </a:ln>
          <a:effectLst>
            <a:outerShdw algn="tl" blurRad="190500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351086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5310" y="525517"/>
            <a:ext cx="11582400" cy="6138041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  <a:spcBef>
                <a:spcPts val="600"/>
              </a:spcBef>
            </a:pPr>
            <a:r>
              <a:rPr lang="ru-RU" sz="18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В итоге мы стремились к основной цели: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ФОРМИРОВАНИЮ </a:t>
            </a:r>
            <a:r>
              <a:rPr lang="ru-RU" sz="1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 ДЕТЕЙ НАВЫКОВ </a:t>
            </a:r>
            <a:r>
              <a:rPr lang="ru-RU" sz="18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КОММУНИКАЦИИ </a:t>
            </a:r>
            <a:endParaRPr lang="ru-RU" sz="18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ДЛЯ </a:t>
            </a:r>
            <a:r>
              <a:rPr lang="ru-RU" sz="18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УДОВЛЕТВОРЕНИЯ </a:t>
            </a:r>
            <a:r>
              <a:rPr lang="ru-RU" sz="1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ИХ ИНДИВИДУАЛЬНЫХ </a:t>
            </a:r>
            <a:r>
              <a:rPr lang="ru-RU" sz="18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ПОТРЕБНОСТЕЙ</a:t>
            </a:r>
            <a:r>
              <a:rPr lang="ru-RU" sz="1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</a:t>
            </a:r>
          </a:p>
          <a:p>
            <a:pPr marL="452438">
              <a:lnSpc>
                <a:spcPct val="120000"/>
              </a:lnSpc>
              <a:spcBef>
                <a:spcPts val="600"/>
              </a:spcBef>
            </a:pPr>
            <a:endParaRPr lang="ru-RU" sz="1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l" fontAlgn="auto">
              <a:spcAft>
                <a:spcPts val="0"/>
              </a:spcAft>
            </a:pP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этом мы учитывали, что главное </a:t>
            </a:r>
            <a:r>
              <a:rPr lang="ru-RU" sz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ребенка с нарушениями развития </a:t>
            </a:r>
            <a:r>
              <a:rPr lang="ru-RU" sz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формировании у него коммуникативных </a:t>
            </a:r>
            <a:r>
              <a:rPr lang="ru-RU" sz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навыков 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посредством </a:t>
            </a:r>
            <a:r>
              <a:rPr lang="ru-RU" sz="18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АДК </a:t>
            </a:r>
            <a:endParaRPr lang="ru-RU" sz="18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Aft>
                <a:spcPts val="0"/>
              </a:spcAft>
            </a:pP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это 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ПОСТОЯННОЕ ПРИСУТСТВИЕ И СОПРОВОЖДЕНИЕ РЕБЕНКА  ВЗРОСЛЫМ, КОМПЕТЕНЦИИ и ПОВЕДЕНИЕ которого должны соответствовать основным правилам общения с «особыми детьми»</a:t>
            </a: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 именно</a:t>
            </a:r>
            <a:r>
              <a:rPr lang="ru-RU" sz="180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809625" indent="-357188" algn="l" fontAlgn="auto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800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ПРЕЖДЕ ЧЕМ СКАЗАТЬ ЧТО-ТО, УБЕДИТЕСЬ, ЧТО РЕБЕНОК ГОТОВ ВАС УСЛЫШАТЬ;</a:t>
            </a:r>
          </a:p>
          <a:p>
            <a:pPr marL="809625" indent="-357188" algn="l" fontAlgn="auto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800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УБЕДИТЕСЬ, ЧТО РЕБЕНОК ВИДИТ ВАШИ ГЛАЗА и ЛИЦО в ЦЕЛОМ;</a:t>
            </a:r>
          </a:p>
          <a:p>
            <a:pPr marL="809625" indent="-357188" algn="l" fontAlgn="auto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800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ПОСТАРАЙТЕСЬ ГОВОРИТЬ МАЛО и НЕ БЫСТРО;</a:t>
            </a:r>
          </a:p>
          <a:p>
            <a:pPr marL="809625" indent="-357188" algn="l" fontAlgn="auto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800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ПОСЛЕ СВОИХ РЕПЛИК ОСТАВЛЯЙТЕ ПАУЗЫ для ОТВЕТА;</a:t>
            </a:r>
          </a:p>
          <a:p>
            <a:pPr marL="809625" indent="-357188" algn="l" fontAlgn="auto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800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ВАЖНО НЕ ЗАБЫВАТЬ ОБРАЩАТЬСЯ к РЕБЕНКУ по ИМЕНИ;</a:t>
            </a:r>
          </a:p>
          <a:p>
            <a:pPr marL="809625" indent="-357188" algn="l" fontAlgn="auto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ru-RU" sz="1800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РАБОТА ПО РАЗВИТИЮ и ФОРМИРОВАНИЮ АДК – ДЛИТЕЛЬНАЯ и КРОПОТЛИВАЯ</a:t>
            </a:r>
            <a:r>
              <a:rPr lang="ru-RU" b="1" dirty="0" smtClean="0">
                <a:solidFill>
                  <a:srgbClr val="1C2C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solidFill>
                <a:srgbClr val="1C2CA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2438" algn="l">
              <a:lnSpc>
                <a:spcPct val="120000"/>
              </a:lnSpc>
              <a:spcBef>
                <a:spcPts val="600"/>
              </a:spcBef>
            </a:pPr>
            <a:endParaRPr lang="ru-RU" sz="1400" b="1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472" y="4114295"/>
            <a:ext cx="1751054" cy="14087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430244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235390" y="132203"/>
            <a:ext cx="11724237" cy="6420114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softEdge rad="317500"/>
          </a:effectLst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dirty="0" lang="ru-RU" smtClean="0" sz="2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</a:rPr>
              <a:t>Подробнее о средствах АДК, 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dirty="0" lang="ru-RU" smtClean="0" sz="26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</a:rPr>
              <a:t>используемых в рамках реализации социального проекта «МЫ ВМЕСТЕ»</a:t>
            </a:r>
          </a:p>
          <a:p>
            <a:pPr algn="l">
              <a:spcBef>
                <a:spcPts val="0"/>
              </a:spcBef>
            </a:pPr>
            <a:endParaRPr b="1" dirty="0" lang="ru-RU" smtClean="0">
              <a:solidFill>
                <a:srgbClr val="EA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algn="l" marL="265112">
              <a:spcBef>
                <a:spcPts val="0"/>
              </a:spcBef>
            </a:pPr>
            <a:endParaRPr dirty="0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l"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226051" y="1819746"/>
            <a:ext cx="5150069" cy="506994"/>
          </a:xfrm>
          <a:prstGeom prst="rect">
            <a:avLst/>
          </a:prstGeom>
        </p:spPr>
        <p:txBody>
          <a:bodyPr anchor="ctr" bIns="45720" lIns="91440" rIns="91440" rtlCol="0" tIns="45720" vert="horz">
            <a:noAutofit/>
          </a:bodyPr>
          <a:lstStyle>
            <a:lvl1pPr algn="ctr" defTabSz="9144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b="0" baseline="0" cap="none" kern="1200" spc="200"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b="1" dirty="0" lang="ru-RU" spc="300" sz="24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706030402020204" pitchFamily="34" typeface="Franklin Gothic Demi Cond"/>
              <a:cs charset="0" panose="02020603050405020304" pitchFamily="18" typeface="Times New Roman"/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462708" y="1321805"/>
            <a:ext cx="7116883" cy="50349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indent="0" marL="176213">
              <a:spcAft>
                <a:spcPts val="0"/>
              </a:spcAft>
              <a:buNone/>
            </a:pPr>
            <a:r>
              <a:rPr b="1" dirty="0" lang="ru-RU" smtClean="0" sz="2800" u="sng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  <a:cs charset="0" panose="02020603050405020304" pitchFamily="18" typeface="Times New Roman"/>
              </a:rPr>
              <a:t>ЖЕСТОВАЯ КОММУНИКАЦИЯ</a:t>
            </a:r>
          </a:p>
          <a:p>
            <a:pPr algn="just" indent="0" marL="176213">
              <a:spcBef>
                <a:spcPts val="0"/>
              </a:spcBef>
              <a:buNone/>
            </a:pPr>
            <a:r>
              <a:rPr b="1" dirty="0" lang="ru-RU" smtClean="0" sz="14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Движения </a:t>
            </a:r>
            <a:r>
              <a:rPr b="1" dirty="0" lang="ru-RU" sz="14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тела и жесты – составная часть нашей ежедневной коммуникации. </a:t>
            </a:r>
            <a:r>
              <a:rPr b="1" dirty="0" lang="ru-RU" smtClean="0" sz="14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В </a:t>
            </a:r>
            <a:r>
              <a:rPr b="1" dirty="0" lang="ru-RU" sz="14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случае отсутствия и ограничения устной речи движения тела и жесты выступают как единственно доступное коммуникативное средство выражения сообщений и понимания окружающих</a:t>
            </a:r>
            <a:r>
              <a:rPr b="1" dirty="0" lang="ru-RU" smtClean="0" sz="14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.</a:t>
            </a:r>
          </a:p>
          <a:p>
            <a:pPr algn="just" indent="-276225" marL="452438">
              <a:lnSpc>
                <a:spcPct val="90000"/>
              </a:lnSpc>
              <a:buFont charset="0" panose="02070309020205020404" pitchFamily="49" typeface="Courier New"/>
              <a:buChar char="o"/>
            </a:pPr>
            <a:r>
              <a:rPr altLang="ru-RU" b="1" dirty="0" lang="ru-RU" smtClean="0" sz="14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ПАЛЬЧИКОВЫЕ ИГРЫ И СТИХИ</a:t>
            </a:r>
          </a:p>
          <a:p>
            <a:pPr algn="just" indent="-276225" marL="452438">
              <a:lnSpc>
                <a:spcPct val="90000"/>
              </a:lnSpc>
              <a:buFont charset="0" panose="02070309020205020404" pitchFamily="49" typeface="Courier New"/>
              <a:buChar char="o"/>
            </a:pPr>
            <a:r>
              <a:rPr altLang="ru-RU" b="1" dirty="0" lang="ru-RU" smtClean="0" sz="14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ИГРЫ–ТЕАТРАЛИЗАЦИИ С ЖЕСТОВЫМ СОПРОВОЖДЕНИЕМ И ЗВУКОПОДРАЖАНИЕМ</a:t>
            </a:r>
          </a:p>
          <a:p>
            <a:pPr algn="just" indent="-276225" marL="452438">
              <a:lnSpc>
                <a:spcPct val="90000"/>
              </a:lnSpc>
              <a:buFont charset="0" panose="02070309020205020404" pitchFamily="49" typeface="Courier New"/>
              <a:buChar char="o"/>
            </a:pPr>
            <a:r>
              <a:rPr altLang="ru-RU" b="1" dirty="0" lang="ru-RU" smtClean="0" sz="14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ЖЕСТОВЫЕ ГИМНАСТИКИ И ФИЗКУЛЬТМИНУТКИ </a:t>
            </a:r>
          </a:p>
          <a:p>
            <a:pPr algn="just" indent="-276225" marL="452438">
              <a:lnSpc>
                <a:spcPct val="90000"/>
              </a:lnSpc>
              <a:buFont charset="0" panose="02070309020205020404" pitchFamily="49" typeface="Courier New"/>
              <a:buChar char="o"/>
            </a:pPr>
            <a:r>
              <a:rPr altLang="ru-RU" b="1" dirty="0" lang="ru-RU" smtClean="0" sz="14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ИСПОЛЬЗОВАНИЕ ПРОСТЫХ ЖЕСТОВ </a:t>
            </a:r>
            <a:r>
              <a:rPr altLang="ru-RU" b="1" dirty="0" lang="ru-RU" smtClean="0" sz="1400">
                <a:solidFill>
                  <a:srgbClr val="990000"/>
                </a:solidFill>
                <a:latin charset="0" panose="020B0A04020102020204" pitchFamily="34" typeface="Arial Black"/>
                <a:cs charset="0" panose="020B0604020202020204" pitchFamily="34" typeface="Arial"/>
              </a:rPr>
              <a:t>(дай, на, посмотри, кушать, пить и др.)</a:t>
            </a:r>
          </a:p>
          <a:p>
            <a:pPr algn="just" indent="0" marL="2779713">
              <a:spcBef>
                <a:spcPts val="0"/>
              </a:spcBef>
              <a:buNone/>
            </a:pPr>
            <a:endParaRPr b="1" dirty="0" lang="ru-RU" sz="1800">
              <a:solidFill>
                <a:srgbClr val="28287A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-276225" marL="452438"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Жесты должны быть </a:t>
            </a:r>
            <a:endParaRPr dirty="0" lang="ru-RU" smtClean="0" sz="18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0" marL="452438">
              <a:spcBef>
                <a:spcPts val="0"/>
              </a:spcBef>
              <a:buNone/>
            </a:pPr>
            <a:r>
              <a:rPr b="1" dirty="0" lang="ru-RU" smtClean="0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20603050405020304" pitchFamily="18" typeface="Times New Roman"/>
              </a:rPr>
              <a:t>легко </a:t>
            </a:r>
            <a:r>
              <a:rPr b="1"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20603050405020304" pitchFamily="18" typeface="Times New Roman"/>
              </a:rPr>
              <a:t>выполняемыми, </a:t>
            </a:r>
            <a:r>
              <a:rPr b="1" dirty="0" lang="ru-RU" smtClean="0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20603050405020304" pitchFamily="18" typeface="Times New Roman"/>
              </a:rPr>
              <a:t>максимально </a:t>
            </a:r>
            <a:r>
              <a:rPr b="1"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20603050405020304" pitchFamily="18" typeface="Times New Roman"/>
              </a:rPr>
              <a:t>простыми, </a:t>
            </a:r>
            <a:r>
              <a:rPr dirty="0" lang="ru-RU" smtClean="0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чтобы </a:t>
            </a:r>
            <a:r>
              <a:rPr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по возможности </a:t>
            </a:r>
            <a:r>
              <a:rPr dirty="0" lang="ru-RU" smtClean="0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можно </a:t>
            </a:r>
            <a:r>
              <a:rPr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было догадаться об их значении. </a:t>
            </a:r>
          </a:p>
          <a:p>
            <a:pPr algn="just" indent="-276225" marL="452438"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dirty="0" lang="ru-RU" smtClean="0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Поза </a:t>
            </a:r>
            <a:r>
              <a:rPr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для жестов</a:t>
            </a:r>
            <a:r>
              <a:rPr b="1" dirty="0" lang="ru-RU" sz="18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: </a:t>
            </a:r>
            <a:r>
              <a:rPr b="1" dirty="0" lang="ru-RU" smtClean="0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20603050405020304" pitchFamily="18" typeface="Times New Roman"/>
              </a:rPr>
              <a:t>напротив</a:t>
            </a:r>
            <a:r>
              <a:rPr b="1"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20603050405020304" pitchFamily="18" typeface="Times New Roman"/>
              </a:rPr>
              <a:t>, на уровне глаз</a:t>
            </a:r>
            <a:r>
              <a:rPr dirty="0" lang="ru-RU" sz="18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. </a:t>
            </a:r>
          </a:p>
          <a:p>
            <a:pPr algn="just" indent="0" marL="180975">
              <a:spcBef>
                <a:spcPts val="0"/>
              </a:spcBef>
              <a:buNone/>
            </a:pPr>
            <a:endParaRPr b="1" dirty="0" i="1" lang="ru-RU" smtClean="0" sz="18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0" marL="180975">
              <a:spcBef>
                <a:spcPts val="0"/>
              </a:spcBef>
              <a:buNone/>
            </a:pPr>
            <a:endParaRPr b="1" dirty="0" i="1" lang="ru-RU" sz="18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indent="-285750" marL="550862">
              <a:spcBef>
                <a:spcPts val="0"/>
              </a:spcBef>
              <a:buFont charset="2" panose="05000000000000000000" pitchFamily="2" typeface="Wingdings"/>
              <a:buChar char="q"/>
            </a:pPr>
            <a:endParaRPr dirty="0" lang="ru-RU" sz="18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>
              <a:spcAft>
                <a:spcPts val="0"/>
              </a:spcAft>
            </a:pPr>
            <a:endParaRPr b="1" dirty="0" lang="ru-RU" spc="300" sz="1800">
              <a:solidFill>
                <a:schemeClr val="accent1">
                  <a:lumMod val="50000"/>
                </a:schemeClr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706030402020204" pitchFamily="34" typeface="Franklin Gothic Demi Cond"/>
              <a:cs charset="0" panose="02020603050405020304" pitchFamily="18" typeface="Times New Roman"/>
            </a:endParaRPr>
          </a:p>
        </p:txBody>
      </p:sp>
      <p:pic>
        <p:nvPicPr>
          <p:cNvPr id="12" name="Picture 6"/>
          <p:cNvPicPr>
            <a:picLocks noChangeArrowheads="1" noChangeAspect="1"/>
          </p:cNvPicPr>
          <p:nvPr/>
        </p:nvPicPr>
        <p:blipFill rotWithShape="1">
          <a:blip cstate="print" r:embed="rId2"/>
          <a:srcRect b="9" r="-32"/>
          <a:stretch/>
        </p:blipFill>
        <p:spPr>
          <a:xfrm>
            <a:off x="7701132" y="1196838"/>
            <a:ext cx="2805268" cy="1752809"/>
          </a:xfrm>
          <a:prstGeom prst="rect">
            <a:avLst/>
          </a:prstGeom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9"/>
          <p:cNvPicPr>
            <a:picLocks noChangeArrowheads="1" noChangeAspect="1"/>
          </p:cNvPicPr>
          <p:nvPr/>
        </p:nvPicPr>
        <p:blipFill rotWithShape="1">
          <a:blip cstate="print" r:embed="rId3"/>
          <a:srcRect b="87" r="73"/>
          <a:stretch/>
        </p:blipFill>
        <p:spPr>
          <a:xfrm>
            <a:off x="9099637" y="2646759"/>
            <a:ext cx="2709184" cy="2104222"/>
          </a:xfrm>
          <a:prstGeom prst="rect">
            <a:avLst/>
          </a:prstGeom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4"/>
          <p:cNvPicPr>
            <a:picLocks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1" r="33"/>
          <a:stretch/>
        </p:blipFill>
        <p:spPr bwMode="auto">
          <a:xfrm>
            <a:off x="7759088" y="4186409"/>
            <a:ext cx="2222875" cy="217032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259821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259882" y="217283"/>
            <a:ext cx="11656194" cy="6446275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marL="452438">
              <a:lnSpc>
                <a:spcPct val="120000"/>
              </a:lnSpc>
              <a:spcBef>
                <a:spcPts val="600"/>
              </a:spcBef>
            </a:pPr>
            <a:endParaRPr b="1" dirty="0" lang="ru-RU" sz="1400">
              <a:solidFill>
                <a:schemeClr val="accent1">
                  <a:lumMod val="50000"/>
                </a:schemeClr>
              </a:solidFill>
              <a:latin charset="0" panose="020B0A04020102020204" pitchFamily="34" typeface="Arial Black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1166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285750" marL="550862"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579111" y="220337"/>
            <a:ext cx="8476754" cy="62465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indent="0" mar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2800" u="sng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  <a:cs charset="0" panose="02020603050405020304" pitchFamily="18" typeface="Times New Roman"/>
              </a:rPr>
              <a:t>ПРЕДМЕТНАЯ, КАРТИННО-СИМВОЛЬНАЯ КОММУНИКАЦИЯ</a:t>
            </a:r>
          </a:p>
          <a:p>
            <a:pPr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2800" u="sng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  <a:cs charset="0" panose="02020603050405020304" pitchFamily="18" typeface="Times New Roman"/>
              </a:rPr>
              <a:t>ИСПОЛЬЗОВАНИЕ ВИЗУАЛЬНО-ГРАФИЧЕСКИХ СРЕДСТВ</a:t>
            </a:r>
          </a:p>
          <a:p>
            <a:pPr algn="ctr"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 sz="2400">
                <a:solidFill>
                  <a:srgbClr val="990000"/>
                </a:solidFill>
                <a:latin charset="0" panose="020B0706030402020204" pitchFamily="34" typeface="Franklin Gothic Demi Cond"/>
                <a:cs charset="0" panose="02020603050405020304" pitchFamily="18" typeface="Times New Roman"/>
              </a:rPr>
              <a:t>(самый используемый метод АДК)</a:t>
            </a:r>
          </a:p>
          <a:p>
            <a:pPr algn="just" indent="0" marL="0">
              <a:buNone/>
              <a:defRPr/>
            </a:pPr>
            <a:endParaRPr dirty="0" lang="ru-RU" smtClean="0" sz="14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картинки </a:t>
            </a: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должны быть яркими,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привлекательными, </a:t>
            </a:r>
          </a:p>
          <a:p>
            <a:pPr algn="just" indent="36513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быть </a:t>
            </a: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удобными для манипуляций с ними </a:t>
            </a: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 indent="36513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(</a:t>
            </a: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приклеивать-отклеивать, опускать в ящик – доставать из ящика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);</a:t>
            </a:r>
          </a:p>
          <a:p>
            <a:pPr algn="just" indent="0" marL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z="10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предметы, изображённые на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фотографиях, должны </a:t>
            </a: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быть </a:t>
            </a: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 indent="0" marL="269875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знакомы ребёнку;</a:t>
            </a:r>
          </a:p>
          <a:p>
            <a:pPr algn="just" indent="0" marL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z="10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предметы </a:t>
            </a: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 игрушки должны быть яркими и интересными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ребёнку;</a:t>
            </a:r>
          </a:p>
          <a:p>
            <a:pPr algn="just" indent="0" marL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z="10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слово </a:t>
            </a:r>
            <a:r>
              <a:rPr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должно быть написано специальным простым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шрифтом.</a:t>
            </a:r>
            <a:endParaRPr dirty="0" lang="ru-RU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1400">
              <a:solidFill>
                <a:schemeClr val="tx1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algn="just"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r>
              <a:rPr altLang="ru-RU" b="1" dirty="0" i="1" lang="ru-RU" smtClean="0" sz="16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При работе с разными детьми соответственно используются </a:t>
            </a:r>
          </a:p>
          <a:p>
            <a:pPr algn="just"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r>
              <a:rPr altLang="ru-RU" b="1" dirty="0" i="1" lang="ru-RU" smtClean="0" sz="16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разные визуально-графические средства АДК и средства предметной и </a:t>
            </a:r>
          </a:p>
          <a:p>
            <a:pPr algn="just"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r>
              <a:rPr altLang="ru-RU" b="1" dirty="0" i="1" lang="ru-RU" smtClean="0" sz="16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картинно-символьной коммуникации. </a:t>
            </a:r>
          </a:p>
          <a:p>
            <a:pPr algn="ctr"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r>
              <a:rPr altLang="ru-RU" b="1" dirty="0" i="1" lang="ru-RU" smtClean="0" sz="16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Это, прежде всего: </a:t>
            </a:r>
          </a:p>
          <a:p>
            <a:pPr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800">
              <a:solidFill>
                <a:srgbClr val="C0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 indent="-187325" marL="452438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charset="2" panose="05000000000000000000" pitchFamily="2" typeface="Wingdings"/>
              <a:buChar char="§"/>
              <a:defRPr/>
            </a:pPr>
            <a:r>
              <a:rPr altLang="ru-RU" dirty="0" lang="ru-RU" smtClean="0" sz="14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КАРТОЧКИ </a:t>
            </a:r>
            <a:r>
              <a:rPr altLang="ru-RU" dirty="0" lang="en-US" smtClean="0" sz="14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PECS</a:t>
            </a:r>
            <a:r>
              <a:rPr altLang="ru-RU" dirty="0" lang="ru-RU" smtClean="0" sz="14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 / ПИКТОГРАММЫ </a:t>
            </a:r>
            <a:r>
              <a:rPr altLang="ru-RU" dirty="0" lang="ru-RU" smtClean="0" sz="14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(ЦВЕТНЫЕ КАРТОЧКИ НА ЛИПУЧКАХ)</a:t>
            </a:r>
            <a:r>
              <a:rPr altLang="ru-RU" dirty="0" lang="ru-RU" smtClean="0" sz="14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, </a:t>
            </a:r>
          </a:p>
          <a:p>
            <a:pPr fontAlgn="auto" indent="-187325" marL="452438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charset="2" panose="05000000000000000000" pitchFamily="2" typeface="Wingdings"/>
              <a:buChar char="§"/>
              <a:defRPr/>
            </a:pPr>
            <a:r>
              <a:rPr altLang="ru-RU" dirty="0" lang="ru-RU" smtClean="0" sz="14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ИГРОВОЕ И СЕНСОРНОЕ ОБОРУДОВАНИЕ</a:t>
            </a: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dirty="0" lang="ru-RU" smtClean="0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dirty="0" lang="ru-RU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" r="13"/>
          <a:stretch/>
        </p:blipFill>
        <p:spPr bwMode="auto">
          <a:xfrm>
            <a:off x="8662739" y="1226698"/>
            <a:ext cx="3363372" cy="2094017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cstate="print" r:embed="rId3"/>
          <a:srcRect b="-57" r="44"/>
          <a:stretch/>
        </p:blipFill>
        <p:spPr>
          <a:xfrm>
            <a:off x="8635368" y="3953663"/>
            <a:ext cx="3382178" cy="2204704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0377141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2"/>
          <p:cNvSpPr txBox="1">
            <a:spLocks/>
          </p:cNvSpPr>
          <p:nvPr/>
        </p:nvSpPr>
        <p:spPr>
          <a:xfrm>
            <a:off x="548785" y="333162"/>
            <a:ext cx="11404516" cy="6249564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</a:pPr>
            <a:endParaRPr altLang="ru-RU"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sp>
        <p:nvSpPr>
          <p:cNvPr id="3" name="Текст 2"/>
          <p:cNvSpPr txBox="1">
            <a:spLocks/>
          </p:cNvSpPr>
          <p:nvPr/>
        </p:nvSpPr>
        <p:spPr>
          <a:xfrm>
            <a:off x="1447511" y="1524000"/>
            <a:ext cx="9232572" cy="355249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indent="0" marL="0">
              <a:spcAft>
                <a:spcPts val="0"/>
              </a:spcAft>
              <a:buNone/>
              <a:defRPr/>
            </a:pPr>
            <a:r>
              <a:rPr b="1" dirty="0" lang="ru-RU" smtClean="0" sz="1800">
                <a:solidFill>
                  <a:schemeClr val="tx1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 </a:t>
            </a:r>
          </a:p>
          <a:p>
            <a:pPr fontAlgn="auto">
              <a:spcAft>
                <a:spcPts val="0"/>
              </a:spcAft>
              <a:defRPr/>
            </a:pPr>
            <a:endParaRPr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fontAlgn="auto">
              <a:spcAft>
                <a:spcPts val="0"/>
              </a:spcAft>
              <a:defRPr/>
            </a:pPr>
            <a:endParaRPr dirty="0" lang="ru-RU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72084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Текст 2"/>
          <p:cNvSpPr txBox="1">
            <a:spLocks/>
          </p:cNvSpPr>
          <p:nvPr/>
        </p:nvSpPr>
        <p:spPr>
          <a:xfrm>
            <a:off x="772857" y="495759"/>
            <a:ext cx="4742798" cy="57143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indent="0" marL="0">
              <a:spcBef>
                <a:spcPct val="0"/>
              </a:spcBef>
              <a:buNone/>
            </a:pPr>
            <a:endParaRPr altLang="ru-RU" b="1" dirty="0" lang="ru-RU" smtClean="0" sz="18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r" indent="0" marL="0">
              <a:spcBef>
                <a:spcPct val="0"/>
              </a:spcBef>
              <a:buNone/>
            </a:pPr>
            <a:r>
              <a:rPr altLang="ru-RU" b="1" dirty="0" lang="ru-RU" smtClean="0" sz="18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СИСТЕМА </a:t>
            </a:r>
            <a:r>
              <a:rPr altLang="ru-RU" b="1" dirty="0" lang="ru-RU" sz="18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ОБЩЕНИЯ при ПОМОЩИ КАРТОЧЕК </a:t>
            </a:r>
            <a:r>
              <a:rPr altLang="ru-RU" b="1" dirty="0" lang="en-US" smtClean="0" sz="18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PECS</a:t>
            </a:r>
            <a:r>
              <a:rPr altLang="ru-RU" b="1" dirty="0" lang="ru-RU" smtClean="0" sz="18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 и ПИКТОГРАММ</a:t>
            </a:r>
          </a:p>
          <a:p>
            <a:pPr algn="r" indent="0" marL="0">
              <a:spcBef>
                <a:spcPct val="0"/>
              </a:spcBef>
              <a:buNone/>
            </a:pPr>
            <a:endParaRPr altLang="ru-RU"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z="16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О</a:t>
            </a:r>
            <a:r>
              <a:rPr dirty="0" lang="ru-RU" smtClean="0" sz="16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бязательное условие: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наличие у ребенка собственного желания что-то получить или сделать;</a:t>
            </a:r>
          </a:p>
          <a:p>
            <a:pPr algn="just" indent="0" marL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для этого необходимо определить потенциальные стимулы для него (то, что любит и хочет), </a:t>
            </a:r>
            <a:r>
              <a:rPr dirty="0" lang="ru-RU" smtClean="0" sz="16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а потом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endParaRPr dirty="0" lang="ru-RU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побудить его спонтанно начать коммуникативное взаимодействие;</a:t>
            </a:r>
          </a:p>
          <a:p>
            <a:pPr algn="just" indent="0" marL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latin charset="0" panose="020B0604020202020204" pitchFamily="34" typeface="Arial"/>
                <a:cs charset="0" panose="020B0604020202020204" pitchFamily="34" typeface="Arial"/>
              </a:rPr>
              <a:t>Залог успеха:</a:t>
            </a:r>
          </a:p>
          <a:p>
            <a:pPr algn="just" indent="0" marL="265113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b="1"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</a:rPr>
              <a:t>планомерное </a:t>
            </a:r>
            <a:r>
              <a:rPr b="1"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</a:rPr>
              <a:t>ежедневное повторение, </a:t>
            </a:r>
            <a:r>
              <a:rPr b="1"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</a:rPr>
              <a:t>постоянная </a:t>
            </a:r>
            <a:r>
              <a:rPr b="1" dirty="0" lang="ru-RU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</a:rPr>
              <a:t>поддержка мотивации и заинтересованности </a:t>
            </a:r>
            <a:r>
              <a:rPr b="1"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</a:rPr>
              <a:t>ребенка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</a:rPr>
              <a:t>.</a:t>
            </a:r>
            <a:endParaRPr altLang="ru-RU"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</a:endParaRPr>
          </a:p>
          <a:p>
            <a:pPr algn="just" indent="0" marL="0">
              <a:lnSpc>
                <a:spcPct val="90000"/>
              </a:lnSpc>
              <a:buNone/>
            </a:pPr>
            <a:endParaRPr altLang="ru-RU" dirty="0" lang="ru-RU" sz="1600">
              <a:solidFill>
                <a:srgbClr val="00269E"/>
              </a:solidFill>
            </a:endParaRPr>
          </a:p>
        </p:txBody>
      </p:sp>
      <p:pic>
        <p:nvPicPr>
          <p:cNvPr id="17" name="Рисунок 1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539" y="898519"/>
            <a:ext cx="2659175" cy="2290967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4"/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2" r="40"/>
          <a:stretch/>
        </p:blipFill>
        <p:spPr bwMode="auto">
          <a:xfrm>
            <a:off x="8874493" y="856648"/>
            <a:ext cx="2752825" cy="227156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1"/>
          <p:cNvPicPr>
            <a:picLocks noChangeArrowheads="1"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636" y="3490729"/>
            <a:ext cx="5594511" cy="271933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4404623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5310" y="217283"/>
            <a:ext cx="11582400" cy="6446275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marL="452438">
              <a:lnSpc>
                <a:spcPct val="120000"/>
              </a:lnSpc>
              <a:spcBef>
                <a:spcPts val="600"/>
              </a:spcBef>
            </a:pPr>
            <a:endParaRPr b="1" dirty="0" lang="ru-RU" sz="1400">
              <a:solidFill>
                <a:schemeClr val="accent1">
                  <a:lumMod val="50000"/>
                </a:schemeClr>
              </a:solidFill>
              <a:latin charset="0" panose="020B0A04020102020204" pitchFamily="34" typeface="Arial Black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1166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285750" marL="550862"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579111" y="407624"/>
            <a:ext cx="7207728" cy="59931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0" marL="182563">
              <a:buNone/>
            </a:pPr>
            <a:r>
              <a:rPr altLang="ru-RU" b="1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Использование карточек </a:t>
            </a:r>
            <a:r>
              <a:rPr altLang="ru-RU" b="1" dirty="0" lang="en-US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PECS</a:t>
            </a:r>
            <a:r>
              <a:rPr altLang="ru-RU" b="1" dirty="0" lang="ru-RU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 в виде </a:t>
            </a:r>
            <a:r>
              <a:rPr altLang="ru-RU" b="1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пиктограмм направлено, прежде всего, на формирование и развитие основных жизненных компетенций детей:</a:t>
            </a:r>
          </a:p>
          <a:p>
            <a:pPr algn="just" indent="-357188" marL="539750">
              <a:buFont charset="2" pitchFamily="2" typeface="Wingdings"/>
              <a:buChar char="q"/>
            </a:pPr>
            <a:r>
              <a:rPr altLang="ru-RU"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социально-значимых навыков самообслуживания </a:t>
            </a: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(алгоритмы одевания, умывания, расчесывания, приема пищи, удовлетворения физиологических потребностей и т.д.);</a:t>
            </a:r>
          </a:p>
          <a:p>
            <a:pPr algn="just" indent="-357188" marL="539750">
              <a:buFont charset="2" pitchFamily="2" typeface="Wingdings"/>
              <a:buChar char="q"/>
            </a:pP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социально-бытовой ориентировки</a:t>
            </a: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;</a:t>
            </a:r>
          </a:p>
          <a:p>
            <a:pPr algn="just" indent="-357188" marL="539750">
              <a:buFont charset="2" pitchFamily="2" typeface="Wingdings"/>
              <a:buChar char="q"/>
            </a:pP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представлений об окружающем мире</a:t>
            </a: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.</a:t>
            </a:r>
          </a:p>
          <a:p>
            <a:pPr algn="just" lvl="0">
              <a:buNone/>
            </a:pPr>
            <a:endParaRPr altLang="ru-RU"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ea charset="0" panose="02020603050405020304" pitchFamily="18" typeface="Times New Roman"/>
              <a:cs charset="0" pitchFamily="34" typeface="Arial"/>
            </a:endParaRPr>
          </a:p>
          <a:p>
            <a:pPr algn="just" indent="0" lvl="0" marL="182563">
              <a:buNone/>
            </a:pPr>
            <a:r>
              <a:rPr altLang="ru-RU" b="1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Важным условием успешного и эффективного освоения детьми системы карточек </a:t>
            </a:r>
            <a:r>
              <a:rPr altLang="ru-RU" b="1" dirty="0" lang="en-US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PECS</a:t>
            </a:r>
            <a:r>
              <a:rPr altLang="ru-RU" b="1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 / пиктограмм является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 </a:t>
            </a:r>
            <a:r>
              <a:rPr altLang="ru-RU" dirty="0" lang="ru-RU" smtClean="0" sz="1600">
                <a:solidFill>
                  <a:srgbClr val="A4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их комбинированное использование во взаимной интеграции: </a:t>
            </a:r>
          </a:p>
          <a:p>
            <a:pPr algn="just" indent="-271463" marL="452438"/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с режимными моментами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;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 </a:t>
            </a:r>
          </a:p>
          <a:p>
            <a:pPr algn="just" indent="-271463" marL="452438"/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с различными видами повседневной деятельности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;</a:t>
            </a:r>
          </a:p>
          <a:p>
            <a:pPr algn="just" indent="-271463" marL="452438"/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с системой коррекционных занятий, развивающих все стороны личности детей.</a:t>
            </a:r>
          </a:p>
          <a:p>
            <a:pPr algn="just" lvl="0">
              <a:buNone/>
            </a:pPr>
            <a:endParaRPr altLang="ru-RU" b="1" dirty="0" lang="ru-RU" sz="1600">
              <a:solidFill>
                <a:srgbClr val="A4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90000"/>
              </a:lnSpc>
            </a:pPr>
            <a:endParaRPr altLang="ru-RU" dirty="0" lang="ru-RU" sz="1600">
              <a:solidFill>
                <a:srgbClr val="A4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r" indent="0" marL="0">
              <a:spcBef>
                <a:spcPct val="0"/>
              </a:spcBef>
              <a:buNone/>
            </a:pPr>
            <a:endParaRPr altLang="ru-RU" b="1" dirty="0" lang="ru-RU" sz="14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descr="IMG_1068.JPG" id="13" name="Рисунок 12"/>
          <p:cNvPicPr/>
          <p:nvPr/>
        </p:nvPicPr>
        <p:blipFill rotWithShape="1">
          <a:blip cstate="print" r:embed="rId2"/>
          <a:srcRect b="-8" r="-12"/>
          <a:stretch/>
        </p:blipFill>
        <p:spPr bwMode="auto">
          <a:xfrm>
            <a:off x="8802358" y="271305"/>
            <a:ext cx="2542232" cy="211015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6"/>
          <p:cNvPicPr>
            <a:picLocks noChangeArrowheads="1"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"/>
          <a:stretch>
            <a:fillRect/>
          </a:stretch>
        </p:blipFill>
        <p:spPr bwMode="auto">
          <a:xfrm>
            <a:off x="7894896" y="2490850"/>
            <a:ext cx="4048167" cy="2251972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" r="86"/>
          <a:stretch/>
        </p:blipFill>
        <p:spPr>
          <a:xfrm>
            <a:off x="8858744" y="4843305"/>
            <a:ext cx="2294925" cy="1807647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0720570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5310" y="217283"/>
            <a:ext cx="11581938" cy="6414629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marL="452438">
              <a:lnSpc>
                <a:spcPct val="120000"/>
              </a:lnSpc>
              <a:spcBef>
                <a:spcPts val="600"/>
              </a:spcBef>
            </a:pPr>
            <a:endParaRPr b="1" dirty="0" lang="ru-RU" sz="1400">
              <a:solidFill>
                <a:schemeClr val="accent1">
                  <a:lumMod val="50000"/>
                </a:schemeClr>
              </a:solidFill>
              <a:latin charset="0" panose="020B0A04020102020204" pitchFamily="34" typeface="Arial Black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1166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285750" marL="550862"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2" y="156417"/>
            <a:ext cx="9143998" cy="50486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0" lvl="0" marL="90488">
              <a:buNone/>
            </a:pPr>
            <a:endParaRPr altLang="ru-RU" dirty="0" lang="ru-RU" smtClean="0" sz="1600">
              <a:solidFill>
                <a:srgbClr val="A4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ea charset="0" panose="02020603050405020304" pitchFamily="18" typeface="Times New Roman"/>
              <a:cs charset="0" pitchFamily="34" typeface="Arial"/>
            </a:endParaRP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Для этого </a:t>
            </a: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в повседневной жизни 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воспитанников </a:t>
            </a: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в ходе режимных моментов </a:t>
            </a: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использовались карточки с обозначениями тех или иных предметов или видов </a:t>
            </a: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деятельности, которые 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размещались в самых распространенных местах </a:t>
            </a: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itchFamily="34" typeface="Arial"/>
              </a:rPr>
              <a:t>(на стенах, мебели в ванной комнате, туалете, спальне, столовой и др.)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. </a:t>
            </a:r>
          </a:p>
          <a:p>
            <a:pPr algn="just" indent="0" lvl="0" marL="452438">
              <a:buNone/>
            </a:pPr>
            <a:r>
              <a:rPr altLang="ru-RU"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20603050405020304" pitchFamily="18" typeface="Times New Roman"/>
                <a:cs charset="0" pitchFamily="34" typeface="Arial"/>
              </a:rPr>
              <a:t>Постепенно количество используемых карточек увеличивалось.</a:t>
            </a:r>
          </a:p>
          <a:p>
            <a:pPr algn="just" indent="0" lvl="0" marL="90488">
              <a:buNone/>
            </a:pPr>
            <a:endParaRPr altLang="ru-RU" dirty="0" lang="ru-RU" smtClean="0" sz="8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0" lvl="0" marL="90488">
              <a:buNone/>
            </a:pPr>
            <a:endParaRPr altLang="ru-RU" dirty="0" lang="ru-RU" smtClean="0" sz="8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0" lvl="0" marL="90488">
              <a:buNone/>
            </a:pPr>
            <a:endParaRPr altLang="ru-RU" dirty="0" lang="ru-RU" smtClean="0" sz="8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0" lvl="0" marL="90488">
              <a:buNone/>
            </a:pPr>
            <a:endParaRPr altLang="ru-RU" dirty="0" lang="ru-RU" smtClean="0" sz="8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0" lvl="0" marL="90488">
              <a:buNone/>
            </a:pPr>
            <a:endParaRPr altLang="ru-RU" dirty="0" lang="ru-RU" smtClean="0" sz="16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 системе коррекционных занятий 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карточки </a:t>
            </a:r>
            <a:r>
              <a:rPr altLang="ru-RU" dirty="0" lang="en-US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PECS</a:t>
            </a: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/пиктограммы использовались </a:t>
            </a: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на коммуникативных досках и коммуникативных альбомах:</a:t>
            </a:r>
          </a:p>
          <a:p>
            <a:pPr algn="just" indent="0" lvl="0" marL="271463">
              <a:lnSpc>
                <a:spcPct val="100000"/>
              </a:lnSpc>
              <a:spcBef>
                <a:spcPts val="0"/>
              </a:spcBef>
              <a:buNone/>
            </a:pPr>
            <a:endParaRPr altLang="ru-RU" dirty="0" lang="ru-RU" smtClean="0" sz="8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-180975" lvl="0" marL="452438">
              <a:lnSpc>
                <a:spcPct val="100000"/>
              </a:lnSpc>
              <a:spcBef>
                <a:spcPts val="0"/>
              </a:spcBef>
              <a:buFont charset="2" pitchFamily="2" typeface="Wingdings"/>
              <a:buChar char="§"/>
            </a:pPr>
            <a:r>
              <a:rPr altLang="ru-RU"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для составления календарей активности «Режим дня», «Расписание занятий», </a:t>
            </a:r>
          </a:p>
          <a:p>
            <a:pPr algn="just" indent="0" lvl="0" marL="452438">
              <a:lnSpc>
                <a:spcPct val="100000"/>
              </a:lnSpc>
              <a:spcBef>
                <a:spcPts val="0"/>
              </a:spcBef>
              <a:buNone/>
            </a:pPr>
            <a:r>
              <a:rPr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с постепенным </a:t>
            </a:r>
            <a:r>
              <a:rPr dirty="0" i="1" lang="ru-RU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добавлением сюжетной линии и усложнением </a:t>
            </a:r>
            <a:r>
              <a:rPr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заданий;</a:t>
            </a:r>
          </a:p>
          <a:p>
            <a:pPr algn="just" indent="-180975" lvl="0" marL="452438">
              <a:lnSpc>
                <a:spcPct val="100000"/>
              </a:lnSpc>
              <a:spcBef>
                <a:spcPts val="0"/>
              </a:spcBef>
              <a:buNone/>
            </a:pPr>
            <a:endParaRPr dirty="0" i="1" lang="ru-RU" smtClean="0" sz="8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algn="just" indent="-180975" lvl="0" marL="452438">
              <a:lnSpc>
                <a:spcPct val="100000"/>
              </a:lnSpc>
              <a:spcBef>
                <a:spcPts val="0"/>
              </a:spcBef>
              <a:buFont charset="2" pitchFamily="2" typeface="Wingdings"/>
              <a:buChar char="§"/>
            </a:pPr>
            <a:r>
              <a:rPr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для работы по лексическим темам:</a:t>
            </a:r>
            <a:r>
              <a:rPr altLang="ru-RU"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«Еда</a:t>
            </a:r>
            <a:r>
              <a:rPr altLang="ru-RU" dirty="0" i="1" lang="ru-RU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», «Школа», «Занятия детей», </a:t>
            </a:r>
            <a:r>
              <a:rPr altLang="ru-RU"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«Календарь», </a:t>
            </a:r>
          </a:p>
          <a:p>
            <a:pPr algn="just" indent="0" lvl="0" marL="452438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dirty="0" i="1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«</a:t>
            </a:r>
            <a:r>
              <a:rPr altLang="ru-RU" dirty="0" i="1" lang="ru-RU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Эмоции человека», «Растения», «Животные», «Времена года» и др. </a:t>
            </a:r>
            <a:endParaRPr altLang="ru-RU" dirty="0" i="1" lang="ru-RU" smtClean="0" sz="16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lvl="0">
              <a:buNone/>
            </a:pPr>
            <a:endParaRPr altLang="ru-RU" b="1" dirty="0" lang="ru-RU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90000"/>
              </a:lnSpc>
            </a:pPr>
            <a:endParaRPr altLang="ru-RU" dirty="0" lang="ru-RU" sz="14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r" indent="0" marL="0">
              <a:spcBef>
                <a:spcPct val="0"/>
              </a:spcBef>
              <a:buNone/>
            </a:pPr>
            <a:endParaRPr altLang="ru-RU" b="1" dirty="0" lang="ru-RU" sz="14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descr="IMG_1034.JPG" id="15" name="Рисунок 14"/>
          <p:cNvPicPr/>
          <p:nvPr/>
        </p:nvPicPr>
        <p:blipFill rotWithShape="1">
          <a:blip cstate="print" r:embed="rId2"/>
          <a:srcRect b="19" r="-43"/>
          <a:stretch/>
        </p:blipFill>
        <p:spPr bwMode="auto">
          <a:xfrm>
            <a:off x="1336431" y="4821296"/>
            <a:ext cx="2110154" cy="1800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Объект 3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1" r="11"/>
          <a:stretch>
            <a:fillRect/>
          </a:stretch>
        </p:blipFill>
        <p:spPr>
          <a:xfrm>
            <a:off x="4421275" y="4762534"/>
            <a:ext cx="2291023" cy="189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/>
          <p:cNvPicPr/>
          <p:nvPr/>
        </p:nvPicPr>
        <p:blipFill rotWithShape="1">
          <a:blip cstate="print" r:embed="rId4"/>
          <a:srcRect b="42" r="-72"/>
          <a:stretch/>
        </p:blipFill>
        <p:spPr bwMode="auto">
          <a:xfrm>
            <a:off x="8654981" y="281354"/>
            <a:ext cx="1125415" cy="27790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descr="D:\Рабочий стол\_ПРОГРАММА по СОЦИАЛИЗАЦИИ- СМОЖЕМ ЖИТЬ САМОСТОЯТ. - 2016\ОФОРМЛЕНИЕ\ФЛАНЕЛЕГРАФЫ в группах (фото)\IMG_0295.JPG" id="26" name="Рисунок 25"/>
          <p:cNvPicPr/>
          <p:nvPr/>
        </p:nvPicPr>
        <p:blipFill rotWithShape="1"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5" r="1"/>
          <a:stretch/>
        </p:blipFill>
        <p:spPr bwMode="auto">
          <a:xfrm>
            <a:off x="4642339" y="1889089"/>
            <a:ext cx="3627454" cy="1034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Объект 5"/>
          <p:cNvPicPr>
            <a:picLocks noChangeAspect="1"/>
          </p:cNvPicPr>
          <p:nvPr/>
        </p:nvPicPr>
        <p:blipFill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2" r="-82"/>
          <a:stretch>
            <a:fillRect/>
          </a:stretch>
        </p:blipFill>
        <p:spPr>
          <a:xfrm>
            <a:off x="9626320" y="2863781"/>
            <a:ext cx="2039816" cy="2459112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cstate="print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53"/>
          <a:stretch>
            <a:fillRect/>
          </a:stretch>
        </p:blipFill>
        <p:spPr>
          <a:xfrm>
            <a:off x="9878205" y="415067"/>
            <a:ext cx="2112276" cy="2178436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30" name="Рисунок 29"/>
          <p:cNvPicPr/>
          <p:nvPr/>
        </p:nvPicPr>
        <p:blipFill>
          <a:blip cstate="print" r:embed="rId8"/>
          <a:stretch>
            <a:fillRect/>
          </a:stretch>
        </p:blipFill>
        <p:spPr>
          <a:xfrm>
            <a:off x="7704968" y="4582049"/>
            <a:ext cx="2624738" cy="2009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0720570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5310" y="217283"/>
            <a:ext cx="11582400" cy="6446275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marL="452438">
              <a:lnSpc>
                <a:spcPct val="120000"/>
              </a:lnSpc>
              <a:spcBef>
                <a:spcPts val="600"/>
              </a:spcBef>
            </a:pPr>
            <a:endParaRPr b="1" dirty="0" lang="ru-RU" sz="1400">
              <a:solidFill>
                <a:schemeClr val="accent1">
                  <a:lumMod val="50000"/>
                </a:schemeClr>
              </a:solidFill>
              <a:latin charset="0" panose="020B0A04020102020204" pitchFamily="34" typeface="Arial Black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1166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285750" marL="550862"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572755" y="331596"/>
            <a:ext cx="11073285" cy="611877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85750" marL="285750">
              <a:spcBef>
                <a:spcPts val="0"/>
              </a:spcBef>
              <a:buNone/>
            </a:pPr>
            <a:endParaRPr dirty="0" lang="ru-RU" smtClean="0" sz="1200">
              <a:solidFill>
                <a:srgbClr val="1C2CA4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indent="-285750" marL="285750">
              <a:spcBef>
                <a:spcPts val="0"/>
              </a:spcBef>
              <a:buFont charset="2" panose="05000000000000000000" pitchFamily="2" typeface="Wingdings"/>
              <a:buChar char="q"/>
            </a:pPr>
            <a:r>
              <a:rPr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Кроме того</a:t>
            </a:r>
            <a:r>
              <a:rPr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, каждому ребенку целевой группы составлен </a:t>
            </a:r>
          </a:p>
          <a:p>
            <a:pPr indent="-14288" marL="285750">
              <a:spcBef>
                <a:spcPts val="0"/>
              </a:spcBef>
              <a:buNone/>
            </a:pPr>
            <a:r>
              <a:rPr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Коммуникативный паспорт</a:t>
            </a:r>
            <a:r>
              <a:rPr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,</a:t>
            </a:r>
            <a:r>
              <a:rPr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 с помощью которого</a:t>
            </a:r>
          </a:p>
          <a:p>
            <a:pPr indent="-14288" marL="285750">
              <a:spcBef>
                <a:spcPts val="0"/>
              </a:spcBef>
              <a:buNone/>
            </a:pPr>
            <a:r>
              <a:rPr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дети могут «рассказать» своему собеседнику о себе, </a:t>
            </a:r>
          </a:p>
          <a:p>
            <a:pPr indent="-14288" marL="285750">
              <a:spcBef>
                <a:spcPts val="0"/>
              </a:spcBef>
              <a:buNone/>
            </a:pPr>
            <a:r>
              <a:rPr dirty="0" lang="ru-RU" smtClean="0" sz="1600">
                <a:solidFill>
                  <a:srgbClr val="1C2CA4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о своих возможностях и предпочтениях</a:t>
            </a:r>
          </a:p>
          <a:p>
            <a:pPr indent="-47625">
              <a:buNone/>
            </a:pPr>
            <a:endParaRPr dirty="0" lang="ru-RU" smtClean="0" sz="1600">
              <a:solidFill>
                <a:schemeClr val="tx1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algn="just" indent="-47625">
              <a:buNone/>
            </a:pPr>
            <a:endParaRPr altLang="ru-RU" dirty="0" lang="ru-RU" smtClean="0" sz="16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algn="just" indent="0" marL="4933950">
              <a:buNone/>
            </a:pPr>
            <a:endParaRPr altLang="ru-RU" dirty="0" lang="ru-RU" smtClean="0" sz="1800">
              <a:solidFill>
                <a:srgbClr val="660033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algn="just" indent="0" marL="5386388">
              <a:buNone/>
            </a:pPr>
            <a:r>
              <a:rPr altLang="ru-RU" dirty="0" lang="ru-RU" smtClean="0" sz="18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Внедрение в работу системы общения при помощи карточек </a:t>
            </a:r>
            <a:r>
              <a:rPr altLang="ru-RU" dirty="0" lang="en-US" smtClean="0" sz="18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PECS</a:t>
            </a:r>
            <a:r>
              <a:rPr altLang="ru-RU" dirty="0" lang="ru-RU" smtClean="0" sz="18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 и пиктограмм – это </a:t>
            </a:r>
            <a:r>
              <a:rPr altLang="ru-RU" dirty="0" lang="ru-RU" smtClean="0" sz="18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длительный процесс, требующий терпения и соответствующего обучения</a:t>
            </a:r>
            <a:r>
              <a:rPr altLang="ru-RU" dirty="0" lang="ru-RU" smtClean="0" sz="18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 не только педагогов, но и обслуживающего персонала, т.е. </a:t>
            </a:r>
            <a:r>
              <a:rPr altLang="ru-RU" dirty="0" lang="ru-RU" smtClean="0" sz="18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всего социального окружения детей!</a:t>
            </a:r>
          </a:p>
          <a:p>
            <a:pPr lvl="0">
              <a:buNone/>
            </a:pPr>
            <a:endParaRPr altLang="ru-RU" b="1" dirty="0" lang="ru-RU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90000"/>
              </a:lnSpc>
            </a:pPr>
            <a:endParaRPr altLang="ru-RU" dirty="0" lang="ru-RU" sz="14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r" indent="0" marL="0">
              <a:spcBef>
                <a:spcPct val="0"/>
              </a:spcBef>
              <a:buNone/>
            </a:pPr>
            <a:endParaRPr altLang="ru-RU" b="1" dirty="0" lang="ru-RU" sz="14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22" name="Объект 3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3" r="36"/>
          <a:stretch>
            <a:fillRect/>
          </a:stretch>
        </p:blipFill>
        <p:spPr>
          <a:xfrm>
            <a:off x="896892" y="1959426"/>
            <a:ext cx="2238193" cy="278339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6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61" r="60"/>
          <a:stretch>
            <a:fillRect/>
          </a:stretch>
        </p:blipFill>
        <p:spPr bwMode="auto">
          <a:xfrm>
            <a:off x="3614315" y="3079315"/>
            <a:ext cx="2274016" cy="297481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748" y="4565672"/>
            <a:ext cx="2066739" cy="1372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1" r="-79"/>
          <a:stretch/>
        </p:blipFill>
        <p:spPr>
          <a:xfrm>
            <a:off x="7130635" y="592393"/>
            <a:ext cx="3420135" cy="1851210"/>
          </a:xfrm>
          <a:prstGeom prst="roundRect">
            <a:avLst>
              <a:gd fmla="val 8594" name="adj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</p:spTree>
    <p:extLst>
      <p:ext uri="{BB962C8B-B14F-4D97-AF65-F5344CB8AC3E}">
        <p14:creationId xmlns:p14="http://schemas.microsoft.com/office/powerpoint/2010/main" val="2760720570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idx="1" type="body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5310" y="217283"/>
            <a:ext cx="11582400" cy="6446275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marL="452438">
              <a:lnSpc>
                <a:spcPct val="120000"/>
              </a:lnSpc>
              <a:spcBef>
                <a:spcPts val="600"/>
              </a:spcBef>
            </a:pPr>
            <a:endParaRPr b="1" dirty="0" lang="ru-RU" sz="1400">
              <a:solidFill>
                <a:schemeClr val="accent1">
                  <a:lumMod val="50000"/>
                </a:schemeClr>
              </a:solidFill>
              <a:latin charset="0" panose="020B0A04020102020204" pitchFamily="34" typeface="Arial Black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8000" y="11668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285750" marL="550862">
              <a:spcBef>
                <a:spcPts val="0"/>
              </a:spcBef>
              <a:buFont charset="2" panose="05000000000000000000" pitchFamily="2" typeface="Wingdings"/>
              <a:buChar char="q"/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b="1"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5104563" y="221065"/>
            <a:ext cx="6581670" cy="53055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altLang="ru-RU" b="1" dirty="0" lang="ru-RU" sz="8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r" indent="0" marL="0">
              <a:spcBef>
                <a:spcPct val="0"/>
              </a:spcBef>
              <a:buNone/>
            </a:pPr>
            <a:r>
              <a:rPr altLang="ru-RU" b="1" dirty="0" lang="ru-RU" smtClean="0" sz="18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ИГРОВОЕ и СЕНСОРНОЕ ОБОРУДОВАНИЕ</a:t>
            </a:r>
          </a:p>
          <a:p>
            <a:pPr algn="r" indent="0" marL="0">
              <a:spcBef>
                <a:spcPct val="0"/>
              </a:spcBef>
              <a:buNone/>
            </a:pPr>
            <a:endParaRPr altLang="ru-RU" b="1" dirty="0" lang="ru-RU" smtClean="0" sz="14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charset="2" panose="05000000000000000000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cs charset="0" panose="020B0604020202020204" pitchFamily="34" typeface="Arial"/>
              </a:rPr>
              <a:t>В процессе формирования коммуникативных навыков детей игровое и сенсорное оборудование играло поддерживающую роль.</a:t>
            </a:r>
          </a:p>
          <a:p>
            <a:pPr algn="just">
              <a:lnSpc>
                <a:spcPct val="90000"/>
              </a:lnSpc>
              <a:buNone/>
            </a:pPr>
            <a:endParaRPr b="1" dirty="0" lang="ru-RU" smtClean="0" sz="14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ctr">
              <a:lnSpc>
                <a:spcPct val="90000"/>
              </a:lnSpc>
              <a:buNone/>
            </a:pPr>
            <a:r>
              <a:rPr altLang="ru-RU" b="1" dirty="0" lang="ru-RU" smtClean="0" sz="1600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Для этого использовались: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простые игрушки</a:t>
            </a: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 </a:t>
            </a:r>
            <a:r>
              <a:rPr altLang="ru-RU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cs charset="0" panose="020B0604020202020204" pitchFamily="34" typeface="Arial"/>
              </a:rPr>
              <a:t>(животные, куклы, мячи, пирамидки, посуда, продукты и др.), 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музыкальные и звучащие игрушки, 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светящиеся и двигающиеся игрушки, 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дидактические игры, 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различные виды кукольного театра, 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наборы для конструирования (кубики), 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err="1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бизиборды</a:t>
            </a: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, </a:t>
            </a:r>
            <a:r>
              <a:rPr altLang="ru-RU" b="1" dirty="0" err="1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сортеры</a:t>
            </a: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 и др.</a:t>
            </a:r>
          </a:p>
          <a:p>
            <a:pPr algn="just">
              <a:lnSpc>
                <a:spcPct val="9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anose="020B0604020202020204" pitchFamily="34" typeface="Arial"/>
              </a:rPr>
              <a:t>оборудование сенсорной комнаты.</a:t>
            </a:r>
          </a:p>
          <a:p>
            <a:pPr algn="just">
              <a:lnSpc>
                <a:spcPct val="90000"/>
              </a:lnSpc>
              <a:buNone/>
            </a:pPr>
            <a:endParaRPr altLang="ru-RU" b="1" dirty="0" lang="ru-RU" smtClean="0" sz="1400">
              <a:solidFill>
                <a:srgbClr val="C0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>
              <a:lnSpc>
                <a:spcPct val="90000"/>
              </a:lnSpc>
              <a:buNone/>
            </a:pPr>
            <a:endParaRPr altLang="ru-RU" dirty="0" lang="ru-RU" sz="1400">
              <a:solidFill>
                <a:srgbClr val="990000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r" indent="0" marL="0">
              <a:spcBef>
                <a:spcPct val="0"/>
              </a:spcBef>
              <a:buNone/>
            </a:pPr>
            <a:endParaRPr altLang="ru-RU" b="1" dirty="0" lang="ru-RU" sz="14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20" name="Рисунок 8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26" l="9212" r="9133" t="10788"/>
          <a:stretch>
            <a:fillRect/>
          </a:stretch>
        </p:blipFill>
        <p:spPr bwMode="auto">
          <a:xfrm>
            <a:off x="5835581" y="5012756"/>
            <a:ext cx="2122714" cy="154379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Объект 3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3" r="3"/>
          <a:stretch>
            <a:fillRect/>
          </a:stretch>
        </p:blipFill>
        <p:spPr>
          <a:xfrm flipH="1">
            <a:off x="2914018" y="3288771"/>
            <a:ext cx="2150350" cy="2755311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2" name="Объект 5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2" r="-38"/>
          <a:stretch>
            <a:fillRect/>
          </a:stretch>
        </p:blipFill>
        <p:spPr bwMode="auto">
          <a:xfrm>
            <a:off x="432079" y="3798278"/>
            <a:ext cx="2289593" cy="2792509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4" name="Объект 4"/>
          <p:cNvPicPr>
            <a:picLocks noChangeAspect="1"/>
          </p:cNvPicPr>
          <p:nvPr/>
        </p:nvPicPr>
        <p:blipFill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040" y="223259"/>
            <a:ext cx="2140298" cy="2853731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5" name="Объект 5"/>
          <p:cNvPicPr>
            <a:picLocks noChangeAspect="1"/>
          </p:cNvPicPr>
          <p:nvPr/>
        </p:nvPicPr>
        <p:blipFill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72" y="1226811"/>
            <a:ext cx="1800733" cy="2400978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cstate="print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8449" y="3969099"/>
            <a:ext cx="1831312" cy="2441749"/>
          </a:xfrm>
          <a:prstGeom prst="rect">
            <a:avLst/>
          </a:prstGeom>
          <a:ln>
            <a:noFill/>
          </a:ln>
          <a:effectLst>
            <a:outerShdw algn="tl" blurRad="190500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0720570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199697" y="270589"/>
            <a:ext cx="11750565" cy="6308888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dirty="0" lang="ru-RU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73224" y="223935"/>
            <a:ext cx="9097347" cy="45719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indent="0" mar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2800" u="sng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  <a:cs charset="0" panose="02020603050405020304" pitchFamily="18" typeface="Times New Roman"/>
              </a:rPr>
              <a:t>ГЛОБАЛЬНОЕ ЧТЕНИЕ</a:t>
            </a:r>
          </a:p>
          <a:p>
            <a:pPr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lang="ru-RU" smtClean="0">
                <a:solidFill>
                  <a:srgbClr val="990000"/>
                </a:solidFill>
                <a:latin charset="0" pitchFamily="34" typeface="Franklin Gothic Demi Cond"/>
                <a:cs charset="0" pitchFamily="34" typeface="Arial"/>
              </a:rPr>
              <a:t>- это чтение целых слов с помощью зрительной памяти (ребёнок видит, как написано слово и запоминает его визуальный образ, не вычленяя отдельные буквы)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dirty="0" lang="ru-RU" smtClean="0" sz="1600">
                <a:solidFill>
                  <a:schemeClr val="tx1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Важно соблюдать условия:</a:t>
            </a: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Font charset="2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слова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(обозначающие предмет или действие), которым необходимо научить ребенка, 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должны обозначать уже известные ему предметы, действия или явления</a:t>
            </a: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; </a:t>
            </a: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mtClean="0" sz="8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Font charset="2" pitchFamily="2" typeface="Wingdings"/>
              <a:buChar char="q"/>
              <a:defRPr/>
            </a:pPr>
            <a:r>
              <a:rPr dirty="0" lang="ru-RU" smtClean="0" sz="1600">
                <a:solidFill>
                  <a:srgbClr val="28287A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вводить глобальное чтение можно только, если ребенок уже может соотносить предмет и его соображение, подбирать парные предметы или картинки.</a:t>
            </a: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Font charset="2" pitchFamily="2" typeface="Wingdings"/>
              <a:buChar char="q"/>
              <a:defRPr/>
            </a:pP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0" marL="269875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b="1" dirty="0" i="1" lang="ru-RU" smtClean="0" sz="1600">
                <a:solidFill>
                  <a:srgbClr val="660033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В ЛОГБУ «ЛО МРЦ» таких детей не много, поэтому глобальное чтение не стало актуальным для использования в  работе.</a:t>
            </a:r>
          </a:p>
          <a:p>
            <a:pPr algn="just" indent="-269875" marL="269875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mtClean="0" sz="16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algn="just" indent="0" marL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dirty="0" lang="ru-RU" sz="1000">
              <a:solidFill>
                <a:srgbClr val="28287A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B0A04020102020204" pitchFamily="34" typeface="Arial Black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1400">
              <a:solidFill>
                <a:schemeClr val="tx1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lang="ru-RU" smtClean="0" sz="1400">
              <a:solidFill>
                <a:schemeClr val="tx1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algn="just"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i="1" lang="ru-RU" smtClean="0" sz="16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dirty="0" lang="ru-RU" smtClean="0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dirty="0" lang="ru-RU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5" name="Picture 9"/>
          <p:cNvPicPr>
            <a:picLocks noChangeArrowheads="1" noChangeAspect="1"/>
          </p:cNvPicPr>
          <p:nvPr/>
        </p:nvPicPr>
        <p:blipFill rotWithShape="1">
          <a:blip cstate="print" r:embed="rId2"/>
          <a:srcRect r="-54"/>
          <a:stretch/>
        </p:blipFill>
        <p:spPr bwMode="auto">
          <a:xfrm>
            <a:off x="1982516" y="4394719"/>
            <a:ext cx="3269712" cy="205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6"/>
          <p:cNvPicPr>
            <a:picLocks noChangeArrowheads="1" noChangeAspect="1"/>
          </p:cNvPicPr>
          <p:nvPr/>
        </p:nvPicPr>
        <p:blipFill rotWithShape="1">
          <a:blip cstate="print" r:embed="rId3"/>
          <a:srcRect r="-42"/>
          <a:stretch/>
        </p:blipFill>
        <p:spPr>
          <a:xfrm>
            <a:off x="5697894" y="4346390"/>
            <a:ext cx="3931298" cy="2077058"/>
          </a:xfrm>
          <a:prstGeom prst="rect">
            <a:avLst/>
          </a:prstGeom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descr="https://ds05.infourok.ru/uploads/ex/0e9e/0007137d-8a174704/img23.jpg" id="31746" name="Picture 2"/>
          <p:cNvPicPr>
            <a:picLocks noChangeArrowheads="1" noChangeAspect="1"/>
          </p:cNvPicPr>
          <p:nvPr/>
        </p:nvPicPr>
        <p:blipFill>
          <a:blip cstate="print" r:embed="rId4"/>
          <a:srcRect b="36" l="53960" r="36"/>
          <a:stretch>
            <a:fillRect/>
          </a:stretch>
        </p:blipFill>
        <p:spPr bwMode="auto">
          <a:xfrm>
            <a:off x="9545218" y="408311"/>
            <a:ext cx="2316726" cy="1765721"/>
          </a:xfrm>
          <a:prstGeom prst="rect">
            <a:avLst/>
          </a:prstGeom>
          <a:noFill/>
        </p:spPr>
      </p:pic>
      <p:pic>
        <p:nvPicPr>
          <p:cNvPr descr="https://ds05.infourok.ru/uploads/ex/0e9e/0007137d-8a174704/img23.jpg" id="8" name="Picture 2"/>
          <p:cNvPicPr>
            <a:picLocks noChangeArrowheads="1" noChangeAspect="1"/>
          </p:cNvPicPr>
          <p:nvPr/>
        </p:nvPicPr>
        <p:blipFill>
          <a:blip cstate="print" r:embed="rId4"/>
          <a:srcRect b="36" r="55779"/>
          <a:stretch>
            <a:fillRect/>
          </a:stretch>
        </p:blipFill>
        <p:spPr bwMode="auto">
          <a:xfrm>
            <a:off x="9572729" y="2459216"/>
            <a:ext cx="2276359" cy="18048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9636138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227689" y="326572"/>
            <a:ext cx="11724825" cy="6223518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85750" marL="550862">
              <a:spcBef>
                <a:spcPts val="0"/>
              </a:spcBef>
            </a:pPr>
            <a:endParaRPr dirty="0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9" name="Текст 2"/>
          <p:cNvSpPr txBox="1">
            <a:spLocks/>
          </p:cNvSpPr>
          <p:nvPr/>
        </p:nvSpPr>
        <p:spPr>
          <a:xfrm>
            <a:off x="242597" y="186613"/>
            <a:ext cx="7072603" cy="49265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indent="0" mar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2800" u="sng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706030402020204" pitchFamily="34" typeface="Franklin Gothic Demi Cond"/>
                <a:cs charset="0" panose="02020603050405020304" pitchFamily="18" typeface="Times New Roman"/>
              </a:rPr>
              <a:t>СПЕЦИАЛЬНЫЕ ТЕХНИЧЕСКИЕ УСТРОЙСТВА</a:t>
            </a:r>
          </a:p>
          <a:p>
            <a:pPr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b="1" dirty="0" lang="ru-RU" smtClean="0" sz="14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Franklin Gothic Demi Cond"/>
              <a:ea charset="0" panose="020B0604030504040204" pitchFamily="34" typeface="Tahoma"/>
              <a:cs charset="0" panose="020B0604030504040204" pitchFamily="34" typeface="Tahoma"/>
            </a:endParaRPr>
          </a:p>
          <a:p>
            <a:pPr algn="just" fontAlgn="auto" indent="0" marL="177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На средства гранта </a:t>
            </a:r>
            <a:r>
              <a:rPr b="1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приобретено современное специализированное оборудование :</a:t>
            </a:r>
          </a:p>
          <a:p>
            <a:pPr algn="just"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dirty="0" lang="ru-RU" smtClean="0" sz="600">
              <a:solidFill>
                <a:srgbClr val="1F2B9D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ea charset="0" panose="020B0604030504040204" pitchFamily="34" typeface="Tahoma"/>
              <a:cs charset="0" pitchFamily="34" typeface="Arial"/>
            </a:endParaRPr>
          </a:p>
          <a:p>
            <a:pPr algn="just" fontAlgn="auto" indent="-176213" marL="3540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itchFamily="2" typeface="Wingdings"/>
              <a:buChar char="§"/>
            </a:pP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коммуникаторы </a:t>
            </a:r>
            <a:r>
              <a:rPr b="1" dirty="0" err="1" lang="en-US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GoTalk</a:t>
            </a: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 </a:t>
            </a: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(планшеты, говорящие альбомы, говорящие линейки), </a:t>
            </a:r>
          </a:p>
          <a:p>
            <a:pPr algn="just" fontAlgn="auto" indent="-176213" marL="3540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itchFamily="2" typeface="Wingdings"/>
              <a:buChar char="§"/>
            </a:pPr>
            <a:endParaRPr b="1" dirty="0" lang="ru-RU" smtClean="0" sz="4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ea charset="0" panose="020B0604030504040204" pitchFamily="34" typeface="Tahoma"/>
              <a:cs charset="0" pitchFamily="34" typeface="Arial"/>
            </a:endParaRPr>
          </a:p>
          <a:p>
            <a:pPr algn="just" fontAlgn="auto" indent="-176213" marL="3540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itchFamily="2" typeface="Wingdings"/>
              <a:buChar char="§"/>
            </a:pP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выносные компьютерные кнопки </a:t>
            </a:r>
            <a:r>
              <a:rPr b="1" dirty="0" lang="en-US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Smoothie</a:t>
            </a: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,</a:t>
            </a:r>
            <a:endParaRPr b="1" dirty="0" lang="en-US" smtClean="0" sz="1600">
              <a:solidFill>
                <a:srgbClr val="CC0000"/>
              </a:solidFill>
            </a:endParaRPr>
          </a:p>
          <a:p>
            <a:pPr algn="just" fontAlgn="auto" indent="-176213" marL="3540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itchFamily="2" typeface="Wingdings"/>
              <a:buChar char="§"/>
            </a:pPr>
            <a:endParaRPr b="1" dirty="0" lang="ru-RU" smtClean="0" sz="400">
              <a:solidFill>
                <a:srgbClr val="CC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ea charset="0" panose="020B0604030504040204" pitchFamily="34" typeface="Tahoma"/>
              <a:cs charset="0" pitchFamily="34" typeface="Arial"/>
            </a:endParaRPr>
          </a:p>
          <a:p>
            <a:pPr algn="just" fontAlgn="auto" indent="-176213" marL="3540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itchFamily="2" typeface="Wingdings"/>
              <a:buChar char="§"/>
            </a:pP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планшеты </a:t>
            </a:r>
            <a:r>
              <a:rPr b="1" dirty="0" err="1" lang="en-US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B0604030504040204" pitchFamily="34" typeface="Tahoma"/>
                <a:cs charset="0" pitchFamily="34" typeface="Arial"/>
              </a:rPr>
              <a:t>iPad</a:t>
            </a:r>
            <a:r>
              <a:rPr b="1" dirty="0" lang="en-US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 (</a:t>
            </a: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детские развивающие центры</a:t>
            </a:r>
            <a:r>
              <a:rPr b="1" dirty="0" lang="en-US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)</a:t>
            </a:r>
            <a:r>
              <a:rPr b="1" dirty="0" lang="ru-RU" smtClean="0" sz="1600">
                <a:solidFill>
                  <a:srgbClr val="CC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ea charset="0" panose="020B0604030504040204" pitchFamily="34" typeface="Tahoma"/>
                <a:cs charset="0" pitchFamily="34" typeface="Arial"/>
              </a:rPr>
              <a:t>.</a:t>
            </a:r>
          </a:p>
          <a:p>
            <a:pPr algn="just"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b="1" dirty="0" lang="ru-RU" smtClean="0" sz="12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ea charset="0" panose="020B0604030504040204" pitchFamily="34" typeface="Tahoma"/>
              <a:cs charset="0" pitchFamily="34" typeface="Arial"/>
            </a:endParaRPr>
          </a:p>
          <a:p>
            <a:pPr algn="just" indent="0" marL="1778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altLang="ru-RU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Использование специальных технических устройств направлено на формирование навыков: </a:t>
            </a:r>
          </a:p>
          <a:p>
            <a:pPr algn="just" indent="0" marL="1778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altLang="ru-RU" dirty="0" lang="ru-RU" smtClean="0" sz="500">
              <a:solidFill>
                <a:srgbClr val="1F2B9D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algn="just" indent="-165100" marL="342900">
              <a:lnSpc>
                <a:spcPct val="100000"/>
              </a:lnSpc>
              <a:spcBef>
                <a:spcPts val="0"/>
              </a:spcBef>
              <a:defRPr/>
            </a:pPr>
            <a:r>
              <a:rPr altLang="ru-RU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выражать просьбу, желание,</a:t>
            </a:r>
          </a:p>
          <a:p>
            <a:pPr algn="just" indent="-342900" marL="342900">
              <a:lnSpc>
                <a:spcPct val="100000"/>
              </a:lnSpc>
              <a:spcBef>
                <a:spcPts val="0"/>
              </a:spcBef>
              <a:defRPr/>
            </a:pPr>
            <a:endParaRPr altLang="ru-RU" dirty="0" lang="ru-RU" smtClean="0" sz="500">
              <a:solidFill>
                <a:srgbClr val="1F2B9D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-165100" marL="342900">
              <a:lnSpc>
                <a:spcPct val="100000"/>
              </a:lnSpc>
              <a:spcBef>
                <a:spcPts val="0"/>
              </a:spcBef>
              <a:defRPr/>
            </a:pPr>
            <a:r>
              <a:rPr altLang="ru-RU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делать комментарии, </a:t>
            </a:r>
          </a:p>
          <a:p>
            <a:pPr algn="just" indent="-342900" marL="342900">
              <a:lnSpc>
                <a:spcPct val="100000"/>
              </a:lnSpc>
              <a:spcBef>
                <a:spcPts val="0"/>
              </a:spcBef>
              <a:defRPr/>
            </a:pPr>
            <a:endParaRPr altLang="ru-RU" dirty="0" lang="ru-RU" smtClean="0" sz="500">
              <a:solidFill>
                <a:srgbClr val="1F2B9D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 indent="-165100" marL="342900">
              <a:lnSpc>
                <a:spcPct val="100000"/>
              </a:lnSpc>
              <a:spcBef>
                <a:spcPts val="0"/>
              </a:spcBef>
              <a:defRPr/>
            </a:pPr>
            <a:r>
              <a:rPr altLang="ru-RU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вести диалог при помощи нажатия рукой (пальцем) </a:t>
            </a:r>
          </a:p>
          <a:p>
            <a:pPr algn="just" indent="11113" marL="3429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altLang="ru-RU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на картинку на экране планшета или коммуникатора.</a:t>
            </a:r>
            <a:endParaRPr altLang="ru-RU" b="1" dirty="0" lang="ru-RU" smtClean="0" sz="1400">
              <a:solidFill>
                <a:schemeClr val="tx1"/>
              </a:solidFill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algn="just" fontAlgn="auto" indent="0" marL="26511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b="1" dirty="0" i="1" lang="ru-RU" smtClean="0" sz="16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dirty="0" lang="ru-RU" smtClean="0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charset="2" panose="05040102010807070707" pitchFamily="18" typeface="Wingdings 3"/>
              <a:buNone/>
              <a:defRPr/>
            </a:pPr>
            <a:endParaRPr altLang="ru-RU" dirty="0" lang="ru-RU" sz="14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"/>
          <a:stretch>
            <a:fillRect/>
          </a:stretch>
        </p:blipFill>
        <p:spPr bwMode="auto">
          <a:xfrm>
            <a:off x="6960637" y="3722780"/>
            <a:ext cx="3023118" cy="2724674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C:\Users\Пользователь\Desktop\IMG-20191112-WA0007.jpg" id="13" name="Picture 6"/>
          <p:cNvPicPr>
            <a:picLocks noChangeArrowheads="1"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" r="48"/>
          <a:stretch>
            <a:fillRect/>
          </a:stretch>
        </p:blipFill>
        <p:spPr bwMode="auto">
          <a:xfrm>
            <a:off x="3887251" y="4833257"/>
            <a:ext cx="2817999" cy="1632857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2189">
            <a:off x="9636736" y="321177"/>
            <a:ext cx="2129166" cy="1645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Объект 3"/>
          <p:cNvPicPr>
            <a:picLocks noChangeAspect="1"/>
          </p:cNvPicPr>
          <p:nvPr/>
        </p:nvPicPr>
        <p:blipFill>
          <a:blip cstate="print" r:embed="rId5"/>
          <a:srcRect r="-57"/>
          <a:stretch>
            <a:fillRect/>
          </a:stretch>
        </p:blipFill>
        <p:spPr>
          <a:xfrm>
            <a:off x="10170368" y="3714560"/>
            <a:ext cx="1754154" cy="2741905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17" name="Объект 4"/>
          <p:cNvPicPr>
            <a:picLocks noChangeAspect="1"/>
          </p:cNvPicPr>
          <p:nvPr/>
        </p:nvPicPr>
        <p:blipFill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" r="5"/>
          <a:stretch>
            <a:fillRect/>
          </a:stretch>
        </p:blipFill>
        <p:spPr>
          <a:xfrm rot="21022192">
            <a:off x="7464489" y="285317"/>
            <a:ext cx="2024741" cy="1954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2"/>
          <p:cNvPicPr>
            <a:picLocks noChangeArrowheads="1" noChangeAspect="1"/>
          </p:cNvPicPr>
          <p:nvPr/>
        </p:nvPicPr>
        <p:blipFill>
          <a:blip cstate="print" r:embed="rId7"/>
          <a:srcRect/>
          <a:stretch>
            <a:fillRect/>
          </a:stretch>
        </p:blipFill>
        <p:spPr bwMode="auto">
          <a:xfrm>
            <a:off x="8898286" y="2008410"/>
            <a:ext cx="2261127" cy="169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6"/>
          <p:cNvPicPr>
            <a:picLocks noChangeArrowheads="1" noChangeAspect="1"/>
          </p:cNvPicPr>
          <p:nvPr/>
        </p:nvPicPr>
        <p:blipFill>
          <a:blip cstate="print" r:embed="rId8"/>
          <a:srcRect r="63"/>
          <a:stretch>
            <a:fillRect/>
          </a:stretch>
        </p:blipFill>
        <p:spPr bwMode="auto">
          <a:xfrm>
            <a:off x="850834" y="4805265"/>
            <a:ext cx="2767015" cy="1635355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9636138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227689" y="326572"/>
            <a:ext cx="11724825" cy="6223518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50862" indent="-285750">
              <a:spcBef>
                <a:spcPts val="0"/>
              </a:spcBef>
            </a:pPr>
            <a:endParaRPr lang="ru-RU" dirty="0" smtClean="0"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112">
              <a:spcBef>
                <a:spcPts val="0"/>
              </a:spcBef>
            </a:pPr>
            <a:endParaRPr lang="ru-RU" alt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2"/>
          <p:cNvSpPr txBox="1">
            <a:spLocks/>
          </p:cNvSpPr>
          <p:nvPr/>
        </p:nvSpPr>
        <p:spPr>
          <a:xfrm>
            <a:off x="438539" y="121298"/>
            <a:ext cx="11374016" cy="6466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anose="020B0706030402020204" pitchFamily="34" charset="0"/>
                <a:cs typeface="Times New Roman" panose="02020603050405020304" pitchFamily="18" charset="0"/>
              </a:rPr>
              <a:t>КОММУНИКАЦИЯ  С  ПОМОЩЬЮ  ТЕЛА </a:t>
            </a:r>
            <a:r>
              <a:rPr lang="ru-RU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itchFamily="34" charset="0"/>
              </a:rPr>
              <a:t>(</a:t>
            </a:r>
            <a:r>
              <a:rPr lang="ru-RU" sz="2400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itchFamily="34" charset="0"/>
              </a:rPr>
              <a:t>применение базальной стимуляции</a:t>
            </a:r>
            <a:r>
              <a:rPr lang="ru-RU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 Cond" pitchFamily="34" charset="0"/>
              </a:rPr>
              <a:t>)</a:t>
            </a:r>
          </a:p>
          <a:p>
            <a:pPr marL="0" indent="0" algn="just">
              <a:buNone/>
            </a:pPr>
            <a:endParaRPr lang="ru-RU" altLang="ru-RU" sz="800" b="1" dirty="0" smtClean="0">
              <a:solidFill>
                <a:srgbClr val="1F2B9D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ru-RU" altLang="ru-RU" sz="1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altLang="ru-RU" sz="16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это </a:t>
            </a:r>
            <a:r>
              <a:rPr lang="ru-RU" altLang="ru-RU" sz="16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реабилитационные процедуры, применяемые в работе с детьми, имеющими различные тяжелые двигательные нарушения и дефекты сложной структуры</a:t>
            </a:r>
            <a:r>
              <a:rPr lang="ru-RU" altLang="ru-RU" sz="16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r>
              <a:rPr lang="ru-RU" altLang="ru-RU" sz="1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6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Такие дети могут воспринимать внешний мир только через тело.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altLang="ru-RU" sz="1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</a:p>
          <a:p>
            <a:pPr algn="just">
              <a:buNone/>
            </a:pPr>
            <a:r>
              <a:rPr lang="ru-RU" altLang="ru-RU" sz="16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основе концепции базальной стимуляции:</a:t>
            </a:r>
          </a:p>
          <a:p>
            <a:pPr algn="just">
              <a:buNone/>
            </a:pPr>
            <a:r>
              <a:rPr lang="ru-RU" alt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	воздействие на базовые ощущения детей, получаемые еще до рождения: сенсомоторные, вестибулярные ощущения и вибрации.</a:t>
            </a:r>
          </a:p>
          <a:p>
            <a:pPr algn="just">
              <a:buNone/>
            </a:pPr>
            <a:r>
              <a:rPr lang="ru-RU" alt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ru-RU" altLang="ru-RU" sz="1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Можно сказать, что </a:t>
            </a:r>
            <a:r>
              <a:rPr lang="ru-RU" altLang="ru-RU" sz="1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базальная стимуляция – это </a:t>
            </a:r>
            <a:r>
              <a:rPr lang="ru-RU" altLang="ru-RU" sz="1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своего рода </a:t>
            </a:r>
            <a:r>
              <a:rPr lang="ru-RU" altLang="ru-RU" sz="1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диалог через прикосновение, движение, позу тела, ритм дыхания.</a:t>
            </a:r>
          </a:p>
          <a:p>
            <a:pPr algn="ctr">
              <a:lnSpc>
                <a:spcPct val="150000"/>
              </a:lnSpc>
              <a:buNone/>
            </a:pPr>
            <a:r>
              <a:rPr lang="ru-RU" altLang="ru-RU" sz="1800" b="1" u="sng" dirty="0" smtClean="0">
                <a:solidFill>
                  <a:srgbClr val="1F2B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Цель базальной стимуляции:</a:t>
            </a:r>
          </a:p>
          <a:p>
            <a:pPr algn="just">
              <a:buNone/>
            </a:pPr>
            <a:r>
              <a:rPr lang="ru-RU" altLang="ru-RU" sz="1600" b="1" dirty="0" smtClean="0">
                <a:solidFill>
                  <a:srgbClr val="1F2B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ru-RU" altLang="ru-RU" sz="1600" b="1" dirty="0" smtClean="0">
                <a:solidFill>
                  <a:srgbClr val="1F2B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Arial" pitchFamily="34" charset="0"/>
              </a:rPr>
              <a:t>ОКАЗАНИЕ ПОМОЩИ РЕБЕНКУ В ОСОЗНАНИИ СОБСТВЕННОГО ТЕЛА И ПОНИМАНИИ ЖИЗНЕННО ВАЖНЫХ СИТУАЦИЙ, СВЯЗАННЫХ С УДОВЛЕТВОРЕНИЕМ ЛИЧНЫХ ПОТРЕБНОСТЕЙ.</a:t>
            </a:r>
          </a:p>
          <a:p>
            <a:pPr marL="0" indent="0" algn="just">
              <a:buNone/>
            </a:pPr>
            <a:endParaRPr lang="ru-RU" altLang="ru-RU" sz="800" b="1" dirty="0" smtClean="0">
              <a:solidFill>
                <a:srgbClr val="1F2B9D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ru-RU" alt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Сотрудники ЛОГБУ «ЛО МРЦ» и в рамках социального проекта «МЫ ВМЕСТЕ» и в настоящее время продолжают использовать </a:t>
            </a:r>
            <a:r>
              <a:rPr lang="ru-RU" altLang="ru-RU" sz="1600" b="1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3 разных вида базальной стимуляции</a:t>
            </a:r>
            <a:r>
              <a:rPr lang="ru-RU" altLang="ru-RU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как на коррекционных занятиях, так и в ходе повседневных реабилитационных мероприятий</a:t>
            </a:r>
            <a:r>
              <a:rPr lang="ru-RU" altLang="ru-RU" sz="1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ru-RU" altLang="ru-RU" sz="1600" b="1" dirty="0" smtClean="0">
              <a:solidFill>
                <a:srgbClr val="28287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  <a:p>
            <a:pPr>
              <a:buNone/>
            </a:pPr>
            <a:endParaRPr lang="ru-RU" altLang="ru-RU" sz="16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ru-RU" altLang="ru-RU" sz="1600" b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endParaRPr lang="ru-RU" altLang="ru-RU" sz="1600" b="1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endParaRPr lang="ru-RU" altLang="ru-RU" sz="1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 3" panose="05040102010807070707" pitchFamily="18" charset="2"/>
              <a:buNone/>
              <a:defRPr/>
            </a:pPr>
            <a:endParaRPr lang="ru-RU" alt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636138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265012" y="317241"/>
            <a:ext cx="11724825" cy="6223518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85750" marL="550862">
              <a:spcBef>
                <a:spcPts val="0"/>
              </a:spcBef>
            </a:pPr>
            <a:endParaRPr dirty="0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317241" y="317240"/>
            <a:ext cx="8304245" cy="464845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buFont charset="2" pitchFamily="2" typeface="Wingdings"/>
              <a:buChar char="q"/>
            </a:pPr>
            <a:r>
              <a:rPr altLang="ru-RU" b="1" dirty="0" lang="ru-RU" smtClean="0" sz="16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ВЕСТИБУЛЯРНАЯ БАЗАЛЬНАЯ СТИМУЛЯЦИЯ </a:t>
            </a:r>
            <a:r>
              <a:rPr altLang="ru-RU" b="1" dirty="0" lang="ru-RU" smtClean="0" sz="16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- развитие равновесия тела, как в состоянии покоя, так и при движении в 3-х основных направлениях: 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altLang="ru-RU" b="1" dirty="0" lang="ru-RU" smtClean="0" sz="1600">
              <a:solidFill>
                <a:srgbClr val="1F2B9D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"/>
              <a:cs charset="0" pitchFamily="34" typeface="Arial"/>
            </a:endParaRPr>
          </a:p>
          <a:p>
            <a:pPr algn="just" indent="-271463" marL="541338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 Black"/>
                <a:cs charset="0" pitchFamily="34" typeface="Arial"/>
              </a:rPr>
              <a:t>движения тела в горизонтальной плоскости (вправо и влево); </a:t>
            </a:r>
          </a:p>
          <a:p>
            <a:pPr algn="just" indent="-271463" marL="541338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endParaRPr altLang="ru-RU" b="1" dirty="0" lang="ru-RU" smtClean="0" sz="800">
              <a:solidFill>
                <a:srgbClr val="1F2B9D"/>
              </a:solidFill>
              <a:latin charset="0" pitchFamily="34" typeface="Arial Black"/>
              <a:cs charset="0" pitchFamily="34" typeface="Arial"/>
            </a:endParaRPr>
          </a:p>
          <a:p>
            <a:pPr algn="just" indent="-271463" marL="541338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 Black"/>
                <a:cs charset="0" pitchFamily="34" typeface="Arial"/>
              </a:rPr>
              <a:t>движения тела в вертикальной плоскости (вверх и вниз); </a:t>
            </a:r>
          </a:p>
          <a:p>
            <a:pPr algn="just" indent="-271463" marL="541338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endParaRPr altLang="ru-RU" b="1" dirty="0" lang="ru-RU" smtClean="0" sz="800">
              <a:solidFill>
                <a:srgbClr val="1F2B9D"/>
              </a:solidFill>
              <a:latin charset="0" pitchFamily="34" typeface="Arial Black"/>
              <a:cs charset="0" pitchFamily="34" typeface="Arial"/>
            </a:endParaRPr>
          </a:p>
          <a:p>
            <a:pPr algn="just" indent="-271463" marL="541338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 Black"/>
                <a:cs charset="0" pitchFamily="34" typeface="Arial"/>
              </a:rPr>
              <a:t>поступательно-возвратные движения (вперед и назад).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endParaRPr altLang="ru-RU" b="1" dirty="0" lang="ru-RU" smtClean="0" sz="1600">
              <a:solidFill>
                <a:srgbClr val="1F2B9D"/>
              </a:solidFill>
              <a:latin charset="0" pitchFamily="34" typeface="Arial"/>
              <a:cs charset="0" pitchFamily="34" typeface="Arial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	Вестибулярная стимуляция осуществляется при помощи покачивания и поворачивания тела и его отдельных частей: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None/>
            </a:pPr>
            <a:endParaRPr altLang="ru-RU" b="1" dirty="0" lang="ru-RU" smtClean="0" sz="800">
              <a:solidFill>
                <a:srgbClr val="1F2B9D"/>
              </a:solidFill>
              <a:latin charset="0" pitchFamily="34" typeface="Arial"/>
              <a:cs charset="0" pitchFamily="34" typeface="Arial"/>
            </a:endParaRPr>
          </a:p>
          <a:p>
            <a:pPr algn="just" indent="-260350" marL="801688">
              <a:lnSpc>
                <a:spcPct val="150000"/>
              </a:lnSpc>
              <a:spcBef>
                <a:spcPts val="0"/>
              </a:spcBef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СМЕНА ПОЛОЖЕНИЙ ТЕЛА, </a:t>
            </a:r>
          </a:p>
          <a:p>
            <a:pPr algn="just" indent="-260350" marL="801688">
              <a:lnSpc>
                <a:spcPct val="150000"/>
              </a:lnSpc>
              <a:spcBef>
                <a:spcPts val="0"/>
              </a:spcBef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ГИМНАСТИЧЕСКИЙ МЯЧ, </a:t>
            </a:r>
          </a:p>
          <a:p>
            <a:pPr algn="just" indent="-260350" marL="801688">
              <a:lnSpc>
                <a:spcPct val="150000"/>
              </a:lnSpc>
              <a:spcBef>
                <a:spcPts val="0"/>
              </a:spcBef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ГАМАК, </a:t>
            </a:r>
          </a:p>
          <a:p>
            <a:pPr algn="just" indent="-260350" marL="801688">
              <a:lnSpc>
                <a:spcPct val="150000"/>
              </a:lnSpc>
              <a:spcBef>
                <a:spcPts val="0"/>
              </a:spcBef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КАЧЕЛЬ.</a:t>
            </a:r>
            <a:endParaRPr dirty="0" lang="ru-RU" smtClean="0" sz="1400">
              <a:solidFill>
                <a:srgbClr val="1F2B9D"/>
              </a:solidFill>
              <a:latin charset="0" pitchFamily="34" typeface="Arial"/>
              <a:cs charset="0" pitchFamily="34" typeface="Arial"/>
            </a:endParaRPr>
          </a:p>
        </p:txBody>
      </p:sp>
      <p:pic>
        <p:nvPicPr>
          <p:cNvPr id="7" name="Рисунок 3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" r="79"/>
          <a:stretch>
            <a:fillRect/>
          </a:stretch>
        </p:blipFill>
        <p:spPr bwMode="auto">
          <a:xfrm>
            <a:off x="4911909" y="3153747"/>
            <a:ext cx="3392336" cy="3331028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4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" r="-13"/>
          <a:stretch>
            <a:fillRect/>
          </a:stretch>
        </p:blipFill>
        <p:spPr bwMode="auto">
          <a:xfrm>
            <a:off x="8631504" y="550506"/>
            <a:ext cx="3098677" cy="4105469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636138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265012" y="317241"/>
            <a:ext cx="11724825" cy="6223518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85750" marL="550862">
              <a:spcBef>
                <a:spcPts val="0"/>
              </a:spcBef>
            </a:pPr>
            <a:endParaRPr dirty="0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556728" y="233265"/>
            <a:ext cx="7402284" cy="43667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altLang="ru-RU" b="1" dirty="0" lang="ru-RU" smtClean="0" sz="16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>
              <a:buFont charset="2" pitchFamily="2" typeface="Wingdings"/>
              <a:buChar char="q"/>
            </a:pPr>
            <a:r>
              <a:rPr altLang="ru-RU" b="1" dirty="0" lang="ru-RU" smtClean="0" sz="16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СОМАТИЧЕСКАЯ БАЗАЛЬНАЯ СТИМУЛЯЦИЯ </a:t>
            </a:r>
            <a:r>
              <a:rPr altLang="ru-RU" b="1" dirty="0" lang="ru-RU" smtClean="0" sz="1600">
                <a:solidFill>
                  <a:srgbClr val="990000"/>
                </a:solidFill>
                <a:latin charset="0" pitchFamily="34" typeface="Arial"/>
                <a:cs charset="0" pitchFamily="34" typeface="Arial"/>
              </a:rPr>
              <a:t>-</a:t>
            </a:r>
            <a:r>
              <a:rPr altLang="ru-RU" b="1" dirty="0" lang="ru-RU" smtClean="0" sz="1600">
                <a:solidFill>
                  <a:srgbClr val="99000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 </a:t>
            </a:r>
            <a:r>
              <a:rPr altLang="ru-RU" b="1" dirty="0" lang="ru-RU" smtClean="0" sz="16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развитие телесной чувствительности посредством прикасаний</a:t>
            </a:r>
            <a:r>
              <a:rPr altLang="ru-RU" b="1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. </a:t>
            </a:r>
          </a:p>
          <a:p>
            <a:pPr algn="just">
              <a:buNone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	Для детей с ТМНР соматическая стимуляция - один из немногих каналов развития. </a:t>
            </a:r>
          </a:p>
          <a:p>
            <a:pPr algn="just">
              <a:buNone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	</a:t>
            </a: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 Black"/>
                <a:cs charset="0" pitchFamily="34" typeface="Arial"/>
              </a:rPr>
              <a:t>Педагог своими руками "лепит" тело ребенка, обозначая его границы, воздействуя при этом на тактильную и мышечно-суставную чувствительность:</a:t>
            </a:r>
          </a:p>
          <a:p>
            <a:pPr indent="-187325" marL="541338">
              <a:lnSpc>
                <a:spcPct val="10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МАССАЖНЫЕ И ТКАНЕВЫЕ ПЕРЧАТКИ, </a:t>
            </a:r>
          </a:p>
          <a:p>
            <a:pPr indent="-187325" marL="541338">
              <a:lnSpc>
                <a:spcPct val="10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МАССАЖНЫЕ МЯЧИКИ,</a:t>
            </a:r>
          </a:p>
          <a:p>
            <a:pPr indent="-187325" marL="541338">
              <a:lnSpc>
                <a:spcPct val="10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ПОЛОТЕНЦА,</a:t>
            </a:r>
          </a:p>
          <a:p>
            <a:pPr indent="-187325" marL="541338">
              <a:lnSpc>
                <a:spcPct val="100000"/>
              </a:lnSpc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МЯГКИЕ ИГРУШКИ, </a:t>
            </a:r>
          </a:p>
          <a:p>
            <a:pPr indent="-187325" marL="541338"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ПОДУШКИ С НАПОЛНИТЕЛЕМ и др.</a:t>
            </a:r>
          </a:p>
          <a:p>
            <a:endParaRPr altLang="ru-RU" dirty="0" lang="ru-RU" smtClean="0" sz="1600"/>
          </a:p>
          <a:p>
            <a:pPr algn="just">
              <a:buNone/>
            </a:pPr>
            <a:endParaRPr altLang="ru-RU" b="1" dirty="0" lang="ru-RU" smtClean="0" sz="1600">
              <a:solidFill>
                <a:srgbClr val="1F2B9D"/>
              </a:solidFill>
              <a:latin charset="0" pitchFamily="34" typeface="Arial"/>
              <a:cs charset="0" pitchFamily="34" typeface="Arial"/>
            </a:endParaRPr>
          </a:p>
          <a:p>
            <a:pPr algn="just">
              <a:buNone/>
            </a:pPr>
            <a:endParaRPr altLang="ru-RU" b="1" dirty="0" lang="ru-RU" smtClean="0" sz="1400">
              <a:solidFill>
                <a:schemeClr val="tx1"/>
              </a:solidFill>
              <a:latin charset="0" pitchFamily="34" typeface="Arial"/>
              <a:cs charset="0" pitchFamily="34" typeface="Arial"/>
            </a:endParaRPr>
          </a:p>
          <a:p>
            <a:pPr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lang="ru-RU" smtClean="0" sz="1400">
              <a:solidFill>
                <a:schemeClr val="tx1"/>
              </a:solidFill>
              <a:latin charset="0" pitchFamily="34" typeface="Arial"/>
              <a:cs charset="0" pitchFamily="34" typeface="Arial"/>
            </a:endParaRPr>
          </a:p>
        </p:txBody>
      </p:sp>
      <p:pic>
        <p:nvPicPr>
          <p:cNvPr id="13" name="Рисунок 6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75" r="-63"/>
          <a:stretch>
            <a:fillRect/>
          </a:stretch>
        </p:blipFill>
        <p:spPr bwMode="auto">
          <a:xfrm>
            <a:off x="8313576" y="438538"/>
            <a:ext cx="3385186" cy="461865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3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6" r="-40"/>
          <a:stretch>
            <a:fillRect/>
          </a:stretch>
        </p:blipFill>
        <p:spPr bwMode="auto">
          <a:xfrm>
            <a:off x="5299788" y="2841990"/>
            <a:ext cx="3657600" cy="3614793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636138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 txBox="1">
            <a:spLocks/>
          </p:cNvSpPr>
          <p:nvPr/>
        </p:nvSpPr>
        <p:spPr>
          <a:xfrm>
            <a:off x="265012" y="317241"/>
            <a:ext cx="11724825" cy="6223518"/>
          </a:xfrm>
          <a:prstGeom prst="rect">
            <a:avLst/>
          </a:prstGeom>
          <a:gradFill>
            <a:gsLst>
              <a:gs pos="27000">
                <a:srgbClr val="D1EAD9"/>
              </a:gs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anchor="t" bIns="45720" lIns="91440" rIns="91440" rtlCol="0" tIns="45720" vert="horz">
            <a:normAutofit/>
          </a:bodyPr>
          <a:lstStyle>
            <a:lvl1pPr algn="ctr" defTabSz="914400" eaLnBrk="1" hangingPunct="1" indent="0" latinLnBrk="0" marL="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0" latinLnBrk="0" marL="457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0" latinLnBrk="0" marL="914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0" latinLnBrk="0" marL="1371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0" latinLnBrk="0" marL="1828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0" latinLnBrk="0" marL="2286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0" latinLnBrk="0" marL="2743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0" latinLnBrk="0" marL="3200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0" latinLnBrk="0" marL="3657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None/>
              <a:defRPr baseline="0" kern="1200" sz="1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85750" marL="550862">
              <a:spcBef>
                <a:spcPts val="0"/>
              </a:spcBef>
            </a:pPr>
            <a:endParaRPr dirty="0" lang="ru-RU" smtClean="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  <a:p>
            <a:pPr marL="265112">
              <a:spcBef>
                <a:spcPts val="0"/>
              </a:spcBef>
            </a:pPr>
            <a:endParaRPr altLang="ru-RU" b="1" dirty="0" lang="ru-RU" smtClean="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214604" y="715108"/>
            <a:ext cx="6260842" cy="54981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317500"/>
          </a:effectLst>
        </p:spPr>
        <p:txBody>
          <a:bodyPr anchor="t">
            <a:noAutofit/>
          </a:bodyPr>
          <a:lstStyle>
            <a:lvl1pPr algn="l" defTabSz="914400" eaLnBrk="1" hangingPunct="1" indent="-228600" latinLnBrk="0" marL="228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20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502020104020203" pitchFamily="34" typeface="Gill Sans MT"/>
              <a:buChar char="–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charset="0" panose="020B0604020202020204" pitchFamily="34" typeface="Arial"/>
              <a:buChar char="•"/>
              <a:defRPr baseline="0" kern="1200" sz="14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None/>
            </a:pPr>
            <a:endParaRPr altLang="ru-RU" b="1" dirty="0" lang="ru-RU" smtClean="0" sz="1600">
              <a:solidFill>
                <a:srgbClr val="99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34" typeface="Arial Black"/>
              <a:cs charset="0" pitchFamily="34" typeface="Arial"/>
            </a:endParaRPr>
          </a:p>
          <a:p>
            <a:pPr algn="just">
              <a:buFont charset="2" pitchFamily="2" typeface="Wingdings"/>
              <a:buChar char="q"/>
            </a:pPr>
            <a:r>
              <a:rPr altLang="ru-RU" b="1" dirty="0" lang="ru-RU" smtClean="0" sz="16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cs charset="0" pitchFamily="34" typeface="Arial"/>
              </a:rPr>
              <a:t>ВИБРАЦИОННАЯ БАЗАЛЬНАЯ СТИМУЛЯЦИЯ </a:t>
            </a:r>
            <a:r>
              <a:rPr altLang="ru-RU" b="1" dirty="0" lang="ru-RU" smtClean="0" sz="1600">
                <a:solidFill>
                  <a:srgbClr val="990000"/>
                </a:solidFill>
                <a:latin charset="0" pitchFamily="34" typeface="Arial"/>
                <a:cs charset="0" pitchFamily="34" typeface="Arial"/>
              </a:rPr>
              <a:t>- </a:t>
            </a:r>
            <a:r>
              <a:rPr altLang="ru-RU" b="1" dirty="0" lang="ru-RU" smtClean="0" sz="1600">
                <a:solidFill>
                  <a:srgbClr val="99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развитие чувствительности к колебаниям воздуха, вызываемым движущимся телом.</a:t>
            </a:r>
            <a:r>
              <a:rPr altLang="ru-RU" b="1" dirty="0" lang="ru-RU" smtClean="0" sz="1600">
                <a:solidFill>
                  <a:srgbClr val="1F2B9D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"/>
                <a:cs charset="0" pitchFamily="34" typeface="Arial"/>
              </a:rPr>
              <a:t> </a:t>
            </a:r>
          </a:p>
          <a:p>
            <a:pPr algn="just">
              <a:buNone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	Этот вид чувствительности можно назвать </a:t>
            </a: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 Black"/>
                <a:cs charset="0" pitchFamily="34" typeface="Arial"/>
              </a:rPr>
              <a:t>"контактным слухом". </a:t>
            </a:r>
          </a:p>
          <a:p>
            <a:pPr algn="just">
              <a:buNone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	При вибрационной стимуляции на тело (или его часть) </a:t>
            </a: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 Black"/>
                <a:cs charset="0" pitchFamily="34" typeface="Arial"/>
              </a:rPr>
              <a:t>оказывается воздействие при помощи устройств, служащих для создания сотрясений</a:t>
            </a: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: </a:t>
            </a:r>
          </a:p>
          <a:p>
            <a:pPr algn="just" marL="544513"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ВИБРИРУЮЩИЕ ИГРУШКИ, </a:t>
            </a:r>
          </a:p>
          <a:p>
            <a:pPr algn="just" marL="544513"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ПОДУШКИ, КРЕСЛА, </a:t>
            </a:r>
          </a:p>
          <a:p>
            <a:pPr algn="just" marL="544513"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ЭЛЕКТРИЧЕСКИЕ ПРИБОРЫ (электрическая зубная щётка, </a:t>
            </a:r>
            <a:r>
              <a:rPr altLang="ru-RU" b="1" dirty="0" err="1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массажер</a:t>
            </a: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), </a:t>
            </a:r>
          </a:p>
          <a:p>
            <a:pPr algn="just" marL="544513"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МУЗЫКАЛЬНЫЕ ИНСТРУМЕНТЫ, КАМЕРТОН, </a:t>
            </a:r>
          </a:p>
          <a:p>
            <a:pPr algn="just" marL="544513">
              <a:buFont charset="2" pitchFamily="2" typeface="Wingdings"/>
              <a:buChar char="§"/>
            </a:pPr>
            <a:r>
              <a:rPr altLang="ru-RU" b="1" dirty="0" lang="ru-RU" smtClean="0" sz="1600">
                <a:solidFill>
                  <a:srgbClr val="1F2B9D"/>
                </a:solidFill>
                <a:latin charset="0" pitchFamily="34" typeface="Arial"/>
                <a:cs charset="0" pitchFamily="34" typeface="Arial"/>
              </a:rPr>
              <a:t>КНИГИ С СИЛЬНОЙ РЕЗОНИРУЮЩЕЙ ПОВЕРХНОСТЬЮ и др.</a:t>
            </a:r>
          </a:p>
          <a:p>
            <a:pPr algn="just">
              <a:buNone/>
            </a:pPr>
            <a:endParaRPr altLang="ru-RU" b="1" dirty="0" lang="ru-RU" smtClean="0" sz="1600">
              <a:solidFill>
                <a:srgbClr val="1F2B9D"/>
              </a:solidFill>
              <a:latin charset="0" pitchFamily="34" typeface="Arial"/>
              <a:cs charset="0" pitchFamily="34" typeface="Arial"/>
            </a:endParaRPr>
          </a:p>
          <a:p>
            <a:pPr algn="just">
              <a:buNone/>
            </a:pPr>
            <a:endParaRPr altLang="ru-RU" b="1" dirty="0" lang="ru-RU" smtClean="0" sz="1400">
              <a:solidFill>
                <a:schemeClr val="tx1"/>
              </a:solidFill>
              <a:latin charset="0" pitchFamily="34" typeface="Arial"/>
              <a:cs charset="0" pitchFamily="34" typeface="Arial"/>
            </a:endParaRPr>
          </a:p>
          <a:p>
            <a:pPr fontAlgn="auto" indent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lang="ru-RU" smtClean="0" sz="1400">
              <a:solidFill>
                <a:schemeClr val="tx1"/>
              </a:solidFill>
              <a:latin charset="0" pitchFamily="34" typeface="Arial"/>
              <a:cs charset="0" pitchFamily="34" typeface="Arial"/>
            </a:endParaRPr>
          </a:p>
        </p:txBody>
      </p:sp>
      <p:pic>
        <p:nvPicPr>
          <p:cNvPr id="10" name="Рисунок 3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" r="-52"/>
          <a:stretch>
            <a:fillRect/>
          </a:stretch>
        </p:blipFill>
        <p:spPr bwMode="auto">
          <a:xfrm>
            <a:off x="8966240" y="425140"/>
            <a:ext cx="2799184" cy="3656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5"/>
          <p:cNvPicPr>
            <a:picLocks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" r="-86"/>
          <a:stretch>
            <a:fillRect/>
          </a:stretch>
        </p:blipFill>
        <p:spPr bwMode="auto">
          <a:xfrm>
            <a:off x="6525854" y="2391329"/>
            <a:ext cx="2975528" cy="3821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636138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39090" y="158044"/>
            <a:ext cx="10089573" cy="6451600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Aft>
                <a:spcPts val="400"/>
              </a:spcAft>
              <a:defRPr/>
            </a:pPr>
            <a:r>
              <a:rPr lang="ru-RU" sz="400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7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7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/>
              <a:t/>
            </a:r>
            <a:br>
              <a:rPr lang="ru-RU" altLang="ru-RU" sz="1400" cap="none" spc="0" dirty="0" smtClean="0"/>
            </a:br>
            <a:endParaRPr lang="ru-RU" altLang="ru-RU" sz="1400" cap="none" spc="0" dirty="0" smtClean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070116" y="1442006"/>
            <a:ext cx="5150069" cy="52551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endParaRPr lang="ru-RU" sz="2400" b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5948">
            <a:off x="8292754" y="1025632"/>
            <a:ext cx="2322913" cy="18687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201568" y="833819"/>
            <a:ext cx="6674741" cy="518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ГРАМОТНОЕ ИСПОЛЬЗОВАНИЕ 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всех вышеперечисленных средств и 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методов альтернативной и 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дополнительной коммуникации дает </a:t>
            </a:r>
          </a:p>
          <a:p>
            <a:pPr algn="ctr">
              <a:lnSpc>
                <a:spcPct val="200000"/>
              </a:lnSpc>
              <a:spcBef>
                <a:spcPts val="0"/>
              </a:spcBef>
            </a:pPr>
            <a:r>
              <a:rPr lang="ru-RU" sz="24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ОЧЕНЬ ПОЗИТИВНЫЕ РЕЗУЛЬТАТЫ</a:t>
            </a:r>
            <a:r>
              <a:rPr lang="ru-RU" sz="20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algn="just">
              <a:spcBef>
                <a:spcPts val="0"/>
              </a:spcBef>
            </a:pPr>
            <a:endParaRPr lang="ru-RU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>
              <a:spcBef>
                <a:spcPts val="0"/>
              </a:spcBef>
            </a:pPr>
            <a:r>
              <a:rPr lang="ru-RU" sz="2000" b="1" dirty="0" smtClean="0"/>
              <a:t>Так, за </a:t>
            </a:r>
            <a:r>
              <a:rPr lang="ru-RU" sz="2000" b="1" dirty="0"/>
              <a:t>период реализации </a:t>
            </a:r>
            <a:r>
              <a:rPr lang="ru-RU" sz="2000" b="1" dirty="0" smtClean="0"/>
              <a:t>проекта </a:t>
            </a:r>
          </a:p>
          <a:p>
            <a:pPr algn="ctr">
              <a:spcBef>
                <a:spcPts val="0"/>
              </a:spcBef>
            </a:pPr>
            <a:r>
              <a:rPr lang="ru-RU" sz="2000" b="1" dirty="0" smtClean="0"/>
              <a:t>«МЫ ВМЕСТЕ»:</a:t>
            </a:r>
          </a:p>
          <a:p>
            <a:pPr algn="just">
              <a:spcBef>
                <a:spcPts val="0"/>
              </a:spcBef>
            </a:pPr>
            <a:endParaRPr lang="ru-RU" sz="1600" dirty="0" smtClean="0"/>
          </a:p>
          <a:p>
            <a:pPr marL="285750" indent="-285750" algn="just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2000" b="1" dirty="0" smtClean="0">
                <a:solidFill>
                  <a:srgbClr val="6C2278"/>
                </a:solidFill>
              </a:rPr>
              <a:t>отмечена </a:t>
            </a:r>
            <a:r>
              <a:rPr lang="ru-RU" sz="2000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стабильная положительная </a:t>
            </a:r>
            <a:r>
              <a:rPr lang="ru-RU" sz="2000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динамика у 80% </a:t>
            </a:r>
            <a:r>
              <a:rPr lang="ru-RU" sz="2000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воспитанников</a:t>
            </a:r>
            <a:r>
              <a:rPr lang="ru-RU" sz="2000" b="1" dirty="0" smtClean="0">
                <a:solidFill>
                  <a:srgbClr val="6C2278"/>
                </a:solidFill>
              </a:rPr>
              <a:t>, </a:t>
            </a:r>
            <a:r>
              <a:rPr lang="ru-RU" sz="2000" b="1" dirty="0">
                <a:solidFill>
                  <a:srgbClr val="6C2278"/>
                </a:solidFill>
              </a:rPr>
              <a:t>прошедших полный курс </a:t>
            </a:r>
            <a:r>
              <a:rPr lang="ru-RU" sz="2000" b="1" dirty="0" smtClean="0">
                <a:solidFill>
                  <a:srgbClr val="6C2278"/>
                </a:solidFill>
              </a:rPr>
              <a:t>индивидуально-ориентированных </a:t>
            </a:r>
            <a:r>
              <a:rPr lang="ru-RU" sz="2000" b="1" dirty="0">
                <a:solidFill>
                  <a:srgbClr val="6C2278"/>
                </a:solidFill>
              </a:rPr>
              <a:t>программ по формированию коммуникативных навыков и развитию </a:t>
            </a:r>
            <a:r>
              <a:rPr lang="ru-RU" sz="2000" b="1" dirty="0" smtClean="0">
                <a:solidFill>
                  <a:srgbClr val="6C2278"/>
                </a:solidFill>
              </a:rPr>
              <a:t>общения посредством АДК.</a:t>
            </a:r>
          </a:p>
          <a:p>
            <a:pPr marL="285750" indent="-285750" algn="just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ru-RU" sz="500" b="1" dirty="0"/>
          </a:p>
        </p:txBody>
      </p:sp>
      <p:sp>
        <p:nvSpPr>
          <p:cNvPr id="12" name="Текст 2"/>
          <p:cNvSpPr txBox="1">
            <a:spLocks/>
          </p:cNvSpPr>
          <p:nvPr/>
        </p:nvSpPr>
        <p:spPr>
          <a:xfrm>
            <a:off x="2044700" y="4171883"/>
            <a:ext cx="7786688" cy="69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 3" panose="05040102010807070707" pitchFamily="18" charset="2"/>
              <a:buNone/>
            </a:pPr>
            <a:endParaRPr lang="ru-RU" alt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1727">
            <a:off x="8229725" y="3761688"/>
            <a:ext cx="2383593" cy="17876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6468610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800100" y="203200"/>
            <a:ext cx="10567555" cy="6451600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Aft>
                <a:spcPts val="400"/>
              </a:spcAft>
              <a:defRPr/>
            </a:pPr>
            <a:r>
              <a:rPr lang="ru-RU" sz="400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cap="none" spc="0" dirty="0" smtClean="0">
                <a:solidFill>
                  <a:srgbClr val="CC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000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7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700" u="sng" cap="none" spc="0" dirty="0" smtClean="0">
                <a:solidFill>
                  <a:srgbClr val="00269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7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cap="none" spc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cap="none" spc="0" dirty="0" smtClean="0"/>
              <a:t/>
            </a:r>
            <a:br>
              <a:rPr lang="ru-RU" altLang="ru-RU" sz="1400" cap="none" spc="0" dirty="0" smtClean="0"/>
            </a:br>
            <a:endParaRPr lang="ru-RU" altLang="ru-RU" sz="1400" cap="none" spc="0" dirty="0" smtClean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070116" y="1442006"/>
            <a:ext cx="5150069" cy="52551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endParaRPr lang="ru-RU" sz="2400" b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6751">
            <a:off x="8751143" y="1104191"/>
            <a:ext cx="2161771" cy="17391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924791" y="397401"/>
            <a:ext cx="7512627" cy="589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ru-RU" sz="500" b="1" dirty="0"/>
          </a:p>
          <a:p>
            <a:pPr algn="ctr">
              <a:spcBef>
                <a:spcPts val="0"/>
              </a:spcBef>
            </a:pPr>
            <a:r>
              <a:rPr lang="ru-RU" b="1" dirty="0" smtClean="0"/>
              <a:t>В частности:</a:t>
            </a:r>
          </a:p>
          <a:p>
            <a:pPr algn="just">
              <a:spcBef>
                <a:spcPts val="0"/>
              </a:spcBef>
            </a:pPr>
            <a:endParaRPr lang="ru-RU" sz="800" dirty="0">
              <a:solidFill>
                <a:srgbClr val="6C2278"/>
              </a:solidFill>
            </a:endParaRPr>
          </a:p>
          <a:p>
            <a:pPr marL="285750" indent="-285750" algn="just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 </a:t>
            </a:r>
            <a:r>
              <a:rPr lang="ru-RU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27 % увеличилось количество воспитанников </a:t>
            </a:r>
            <a:r>
              <a:rPr lang="ru-RU" b="1" dirty="0">
                <a:solidFill>
                  <a:srgbClr val="6C2278"/>
                </a:solidFill>
              </a:rPr>
              <a:t>целевой группы, </a:t>
            </a:r>
            <a:r>
              <a:rPr lang="ru-RU" b="1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способных использовать алгоритмы самообслуживания самостоятельно или с помощью взрослого</a:t>
            </a:r>
            <a:r>
              <a:rPr lang="ru-RU" b="1" dirty="0">
                <a:solidFill>
                  <a:srgbClr val="6C2278"/>
                </a:solidFill>
              </a:rPr>
              <a:t>, что превысило ожидаемый результат в 20</a:t>
            </a:r>
            <a:r>
              <a:rPr lang="ru-RU" b="1" dirty="0" smtClean="0">
                <a:solidFill>
                  <a:srgbClr val="6C2278"/>
                </a:solidFill>
              </a:rPr>
              <a:t>%.</a:t>
            </a:r>
          </a:p>
          <a:p>
            <a:pPr algn="just">
              <a:spcBef>
                <a:spcPts val="0"/>
              </a:spcBef>
            </a:pPr>
            <a:endParaRPr lang="ru-RU" sz="800" dirty="0">
              <a:solidFill>
                <a:srgbClr val="6C2278"/>
              </a:solidFill>
            </a:endParaRPr>
          </a:p>
          <a:p>
            <a:pPr marL="269875" algn="just">
              <a:spcBef>
                <a:spcPts val="0"/>
              </a:spcBef>
            </a:pPr>
            <a:r>
              <a:rPr lang="ru-RU" b="1" i="1" dirty="0" smtClean="0"/>
              <a:t>Кроме того, системное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использование базальной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стимуляции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комплексном сопровождении с музыкотерапией </a:t>
            </a:r>
            <a:r>
              <a:rPr lang="ru-RU" b="1" i="1" dirty="0" smtClean="0"/>
              <a:t>позволило </a:t>
            </a:r>
            <a:r>
              <a:rPr lang="ru-RU" b="1" i="1" dirty="0"/>
              <a:t>добиться положительной динамики в развитии навыков взаимодействия. </a:t>
            </a:r>
            <a:endParaRPr lang="ru-RU" b="1" i="1" dirty="0" smtClean="0"/>
          </a:p>
          <a:p>
            <a:pPr algn="just">
              <a:spcBef>
                <a:spcPts val="0"/>
              </a:spcBef>
            </a:pPr>
            <a:endParaRPr lang="ru-RU" sz="800" dirty="0" smtClean="0">
              <a:solidFill>
                <a:srgbClr val="6C2278"/>
              </a:solidFill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50 </a:t>
            </a:r>
            <a:r>
              <a:rPr lang="ru-RU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% </a:t>
            </a:r>
            <a:r>
              <a:rPr lang="ru-RU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воспитанников  </a:t>
            </a:r>
            <a:r>
              <a:rPr lang="ru-RU" b="1" dirty="0" smtClean="0">
                <a:solidFill>
                  <a:srgbClr val="6C2278"/>
                </a:solidFill>
              </a:rPr>
              <a:t>целевой группы проекта начали:</a:t>
            </a:r>
          </a:p>
          <a:p>
            <a:pPr>
              <a:spcBef>
                <a:spcPts val="0"/>
              </a:spcBef>
            </a:pPr>
            <a:endParaRPr lang="ru-RU" sz="800" dirty="0" smtClean="0">
              <a:solidFill>
                <a:srgbClr val="6C2278"/>
              </a:solidFill>
            </a:endParaRPr>
          </a:p>
          <a:p>
            <a:pPr marL="539750" lvl="0" indent="-2730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воспринимать </a:t>
            </a:r>
            <a:r>
              <a:rPr lang="ru-RU" b="1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собственное тело и понимать, что могут оказывать влияние на окружающий мир</a:t>
            </a:r>
            <a:r>
              <a:rPr lang="ru-RU" b="1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;</a:t>
            </a:r>
          </a:p>
          <a:p>
            <a:pPr marL="539750" lvl="0" indent="-273050" algn="just">
              <a:spcBef>
                <a:spcPts val="0"/>
              </a:spcBef>
            </a:pPr>
            <a:endParaRPr lang="ru-RU" sz="800" b="1" dirty="0">
              <a:solidFill>
                <a:srgbClr val="6C22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539750" lvl="0" indent="-2730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воспринимать </a:t>
            </a:r>
            <a:r>
              <a:rPr lang="ru-RU" b="1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себя как часть социальной среды, у них появилась возможность вступать в контакт с окружающим миром</a:t>
            </a:r>
            <a:r>
              <a:rPr lang="ru-RU" b="1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;</a:t>
            </a:r>
          </a:p>
          <a:p>
            <a:pPr marL="539750" lvl="0" indent="-273050" algn="just">
              <a:spcBef>
                <a:spcPts val="0"/>
              </a:spcBef>
            </a:pPr>
            <a:endParaRPr lang="ru-RU" sz="800" b="1" dirty="0">
              <a:solidFill>
                <a:srgbClr val="6C22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539750" lvl="0" indent="-273050" algn="just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положительно </a:t>
            </a:r>
            <a:r>
              <a:rPr lang="ru-RU" b="1" dirty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реагировать на музыку, улучшились возможности поддержания контакта с окружающими</a:t>
            </a:r>
            <a:r>
              <a:rPr lang="ru-RU" b="1" dirty="0" smtClean="0">
                <a:solidFill>
                  <a:srgbClr val="6C22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</a:t>
            </a:r>
            <a:endParaRPr lang="ru-RU" dirty="0"/>
          </a:p>
        </p:txBody>
      </p:sp>
      <p:sp>
        <p:nvSpPr>
          <p:cNvPr id="12" name="Текст 2"/>
          <p:cNvSpPr txBox="1">
            <a:spLocks/>
          </p:cNvSpPr>
          <p:nvPr/>
        </p:nvSpPr>
        <p:spPr>
          <a:xfrm>
            <a:off x="2044700" y="4171883"/>
            <a:ext cx="7786688" cy="69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 3" panose="05040102010807070707" pitchFamily="18" charset="2"/>
              <a:buNone/>
            </a:pPr>
            <a:endParaRPr lang="ru-RU" alt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120">
            <a:off x="8792290" y="3573322"/>
            <a:ext cx="2220491" cy="1665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0014840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69940" y="153068"/>
            <a:ext cx="10713027" cy="6451600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endParaRPr lang="ru-RU" altLang="ru-RU" sz="1600" cap="none" spc="0" dirty="0">
              <a:solidFill>
                <a:srgbClr val="6C227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65663" indent="-285750" algn="just">
              <a:spcBef>
                <a:spcPts val="0"/>
              </a:spcBef>
            </a:pPr>
            <a:endParaRPr lang="ru-RU" sz="1800" cap="none" spc="0" dirty="0" smtClean="0">
              <a:solidFill>
                <a:srgbClr val="002A7E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4665663" indent="-285750" algn="just">
              <a:lnSpc>
                <a:spcPct val="120000"/>
              </a:lnSpc>
              <a:spcBef>
                <a:spcPts val="0"/>
              </a:spcBef>
            </a:pPr>
            <a:r>
              <a:rPr lang="ru-RU" sz="1800" cap="none" spc="0" dirty="0">
                <a:solidFill>
                  <a:srgbClr val="002A7E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	</a:t>
            </a:r>
            <a:r>
              <a:rPr lang="ru-RU" sz="4500" cap="none" spc="0" dirty="0" smtClean="0">
                <a:solidFill>
                  <a:srgbClr val="002A7E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После окончания проектных мероприятий, </a:t>
            </a:r>
            <a:r>
              <a:rPr lang="ru-RU" sz="4500" cap="none" spc="0" dirty="0" smtClean="0">
                <a:solidFill>
                  <a:srgbClr val="002A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опираясь на уже наработанный опыт, </a:t>
            </a:r>
            <a:r>
              <a:rPr lang="ru-RU" sz="4500" cap="none" spc="0" dirty="0" smtClean="0">
                <a:solidFill>
                  <a:srgbClr val="002A7E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все сотрудники Центра</a:t>
            </a:r>
            <a:r>
              <a:rPr lang="ru-RU" sz="3800" cap="none" spc="0" dirty="0" smtClean="0">
                <a:solidFill>
                  <a:srgbClr val="002A7E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:</a:t>
            </a:r>
          </a:p>
          <a:p>
            <a:pPr marL="4665663" indent="-285750" algn="just">
              <a:lnSpc>
                <a:spcPct val="120000"/>
              </a:lnSpc>
              <a:spcBef>
                <a:spcPts val="0"/>
              </a:spcBef>
            </a:pPr>
            <a:endParaRPr lang="ru-RU" sz="3800" cap="none" spc="0" dirty="0" smtClean="0">
              <a:solidFill>
                <a:srgbClr val="002A7E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4665663" indent="-285750"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4500" cap="none" spc="0" dirty="0" smtClean="0">
                <a:solidFill>
                  <a:srgbClr val="A4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стараются по максимуму включать в повседневную жизнь воспитанников элементы АДК</a:t>
            </a:r>
            <a:r>
              <a:rPr lang="ru-RU" sz="3800" cap="none" spc="0" dirty="0" smtClean="0">
                <a:solidFill>
                  <a:srgbClr val="A4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, </a:t>
            </a:r>
          </a:p>
          <a:p>
            <a:pPr marL="4379913" algn="just">
              <a:lnSpc>
                <a:spcPct val="120000"/>
              </a:lnSpc>
              <a:spcBef>
                <a:spcPts val="0"/>
              </a:spcBef>
            </a:pPr>
            <a:endParaRPr lang="ru-RU" sz="2000" cap="none" spc="0" dirty="0" smtClean="0">
              <a:solidFill>
                <a:srgbClr val="A4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4665663" indent="-285750" algn="just">
              <a:lnSpc>
                <a:spcPct val="120000"/>
              </a:lnSpc>
              <a:spcBef>
                <a:spcPts val="0"/>
              </a:spcBef>
            </a:pPr>
            <a:endParaRPr lang="ru-RU" sz="1300" cap="none" spc="0" dirty="0" smtClean="0">
              <a:solidFill>
                <a:srgbClr val="A4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4665663" indent="-285750"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4500" cap="none" spc="0" dirty="0" smtClean="0">
                <a:solidFill>
                  <a:srgbClr val="A4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совершенствуют и адаптируют их под индивидуальные особенности и коммуникативные возможности каждого ребенка</a:t>
            </a:r>
            <a:r>
              <a:rPr lang="ru-RU" sz="3800" cap="none" spc="0" dirty="0" smtClean="0">
                <a:solidFill>
                  <a:srgbClr val="A4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</a:p>
          <a:p>
            <a:pPr marL="4125913" indent="-28575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3800" cap="none" spc="0" dirty="0" smtClean="0">
              <a:solidFill>
                <a:srgbClr val="A4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4125913" indent="-285750" algn="just"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3800" cap="none" spc="0" dirty="0" smtClean="0">
              <a:solidFill>
                <a:srgbClr val="A4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840163" algn="just">
              <a:spcBef>
                <a:spcPts val="0"/>
              </a:spcBef>
            </a:pPr>
            <a:endParaRPr lang="ru-RU" sz="3800" cap="none" spc="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265113" algn="just">
              <a:lnSpc>
                <a:spcPct val="110000"/>
              </a:lnSpc>
              <a:spcBef>
                <a:spcPts val="0"/>
              </a:spcBef>
            </a:pPr>
            <a:r>
              <a:rPr lang="ru-RU" sz="45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За период реализации Проекта в Центре накоплена большая </a:t>
            </a:r>
            <a:r>
              <a:rPr lang="ru-RU" sz="4500" cap="none" spc="0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МЕТОДИЧЕСКАЯ и ДИДАКТИЧЕСКАЯ БАЗА </a:t>
            </a:r>
            <a:r>
              <a:rPr lang="ru-RU" sz="45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по использованию и внедрению системы альтернативной и дополнительной коммуникации в коррекционную деятельность</a:t>
            </a:r>
            <a:r>
              <a:rPr lang="ru-RU" sz="38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</a:p>
          <a:p>
            <a:pPr marL="265113" algn="just">
              <a:lnSpc>
                <a:spcPct val="110000"/>
              </a:lnSpc>
              <a:spcBef>
                <a:spcPts val="0"/>
              </a:spcBef>
            </a:pPr>
            <a:endParaRPr lang="ru-RU" sz="3800" cap="none" spc="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265113" algn="just">
              <a:lnSpc>
                <a:spcPct val="110000"/>
              </a:lnSpc>
              <a:spcBef>
                <a:spcPts val="0"/>
              </a:spcBef>
            </a:pPr>
            <a:r>
              <a:rPr lang="ru-RU" sz="45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Она может помочь людям, соприкасающимся с детьми с нарушениями коммуникации, правильно оценить их потенциальные возможности, взглянуть на проблему с разных позиций и найти больше решений</a:t>
            </a:r>
            <a:r>
              <a:rPr lang="ru-RU" sz="38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0"/>
              </a:spcBef>
            </a:pPr>
            <a:endParaRPr lang="ru-RU" sz="3300" cap="none" spc="0" dirty="0" smtClean="0">
              <a:solidFill>
                <a:srgbClr val="002A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070116" y="1442006"/>
            <a:ext cx="5150069" cy="52551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endParaRPr lang="ru-RU" sz="2400" b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Текст 2"/>
          <p:cNvSpPr txBox="1">
            <a:spLocks/>
          </p:cNvSpPr>
          <p:nvPr/>
        </p:nvSpPr>
        <p:spPr>
          <a:xfrm>
            <a:off x="2044700" y="4171883"/>
            <a:ext cx="7786688" cy="69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 3" panose="05040102010807070707" pitchFamily="18" charset="2"/>
              <a:buNone/>
            </a:pPr>
            <a:endParaRPr lang="ru-RU" alt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92" y="614785"/>
            <a:ext cx="3932686" cy="29495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0422735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070116" y="1442006"/>
            <a:ext cx="5150069" cy="52551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endParaRPr lang="ru-RU" sz="2400" b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 Cond" panose="020B07060304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Текст 2"/>
          <p:cNvSpPr txBox="1">
            <a:spLocks/>
          </p:cNvSpPr>
          <p:nvPr/>
        </p:nvSpPr>
        <p:spPr>
          <a:xfrm>
            <a:off x="2044700" y="4171883"/>
            <a:ext cx="7786688" cy="692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Wingdings 3" panose="05040102010807070707" pitchFamily="18" charset="2"/>
              <a:buNone/>
            </a:pPr>
            <a:endParaRPr lang="ru-RU" alt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70023" y="409452"/>
            <a:ext cx="10672010" cy="6087601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endParaRPr lang="ru-RU" altLang="ru-RU" sz="1600" cap="none" spc="0" dirty="0">
              <a:solidFill>
                <a:srgbClr val="6C227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endParaRPr lang="ru-RU" sz="800" cap="none" spc="0" dirty="0">
              <a:solidFill>
                <a:srgbClr val="002A7E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360363" algn="just">
              <a:lnSpc>
                <a:spcPct val="150000"/>
              </a:lnSpc>
              <a:spcBef>
                <a:spcPts val="0"/>
              </a:spcBef>
            </a:pPr>
            <a:r>
              <a:rPr lang="ru-RU" sz="1800" cap="none" spc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Практический опыт внедрения проекта в ЛОГБУ «ЛО МРЦ» полезен и может быть использован специалистами любых учреждений, организующих реабилитационные и </a:t>
            </a:r>
            <a:r>
              <a:rPr lang="ru-RU" sz="1800" cap="none" spc="0" dirty="0" err="1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абилитационные</a:t>
            </a:r>
            <a:r>
              <a:rPr lang="ru-RU" sz="1800" cap="none" spc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услуги для данной категории детей</a:t>
            </a:r>
            <a:r>
              <a:rPr lang="ru-RU" sz="18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800" cap="none" spc="0" dirty="0" smtClean="0">
                <a:solidFill>
                  <a:srgbClr val="A4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воспитателями, дефектологами, психологами, логопедами, педагогами дополнительного образования, </a:t>
            </a:r>
            <a:r>
              <a:rPr lang="ru-RU" sz="1800" cap="none" spc="0" dirty="0" err="1" smtClean="0">
                <a:solidFill>
                  <a:srgbClr val="A4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реабилитологами</a:t>
            </a:r>
            <a:r>
              <a:rPr lang="ru-RU" sz="1800" cap="none" spc="0" dirty="0" smtClean="0">
                <a:solidFill>
                  <a:srgbClr val="A4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социальными работниками и др. </a:t>
            </a:r>
          </a:p>
          <a:p>
            <a:pPr marL="360363" algn="just">
              <a:lnSpc>
                <a:spcPct val="150000"/>
              </a:lnSpc>
              <a:spcBef>
                <a:spcPts val="0"/>
              </a:spcBef>
            </a:pPr>
            <a:endParaRPr lang="ru-RU" sz="1800" cap="none" spc="0" dirty="0">
              <a:solidFill>
                <a:srgbClr val="002A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algn="just">
              <a:lnSpc>
                <a:spcPct val="150000"/>
              </a:lnSpc>
              <a:spcBef>
                <a:spcPts val="0"/>
              </a:spcBef>
            </a:pPr>
            <a:r>
              <a:rPr lang="ru-RU" sz="1800" cap="none" spc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Не исключением являются и родители (законные представители), воспитывающие детей с ментальной инвалидностью</a:t>
            </a:r>
            <a:r>
              <a:rPr lang="ru-RU" sz="18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cap="none" spc="0" dirty="0" smtClean="0">
                <a:solidFill>
                  <a:srgbClr val="A4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Грамотное использование родителями подходящих средств альтернативной и дополнительной коммуникации в общении с детьми способствует улучшению качества взаимодействия цепочки «родитель - ребенок», что положительно влияет на качество жизни и уровень социализации детей.</a:t>
            </a:r>
            <a:endParaRPr lang="ru-RU" sz="1800" cap="none" spc="0" dirty="0" smtClean="0">
              <a:solidFill>
                <a:srgbClr val="002A7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181927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902554" y="504825"/>
            <a:ext cx="10386892" cy="5419435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just" eaLnBrk="0" hangingPunct="0">
              <a:tabLst>
                <a:tab pos="90488" algn="l"/>
              </a:tabLst>
            </a:pPr>
            <a:r>
              <a:rPr lang="ru-RU" altLang="ru-RU" sz="2000" cap="none" spc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Опыт ЛОГБУ «ЛО МРЦ» по формированию коммуникативных навыков детей с ментальными нарушениями представлен в виде </a:t>
            </a:r>
            <a:r>
              <a:rPr lang="ru-RU" altLang="ru-RU" sz="2000" cap="none" spc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публикаций в печатных </a:t>
            </a:r>
            <a:r>
              <a:rPr lang="ru-RU" altLang="ru-RU" sz="200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СМИ Ленинградской </a:t>
            </a:r>
            <a:r>
              <a:rPr lang="ru-RU" altLang="ru-RU" sz="2000" cap="none" spc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области: </a:t>
            </a:r>
            <a:endParaRPr lang="ru-RU" altLang="ru-RU" sz="2000" cap="none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 eaLnBrk="0" hangingPunct="0">
              <a:tabLst>
                <a:tab pos="90488" algn="l"/>
              </a:tabLst>
            </a:pPr>
            <a:endParaRPr lang="ru-RU" altLang="ru-RU" sz="2000" cap="none" spc="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 algn="just" eaLnBrk="0" hangingPunct="0">
              <a:buFontTx/>
              <a:buChar char="-"/>
              <a:tabLst>
                <a:tab pos="90488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«ГАТЧИНСКАЯ ПРАВДА»  </a:t>
            </a:r>
            <a:r>
              <a:rPr lang="ru-RU" altLang="ru-RU" sz="2000" cap="none" spc="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(г. Гатчина),  </a:t>
            </a:r>
            <a:endParaRPr lang="ru-RU" altLang="ru-RU" sz="2000" cap="none" spc="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 algn="just" eaLnBrk="0" hangingPunct="0">
              <a:buFontTx/>
              <a:buChar char="-"/>
              <a:tabLst>
                <a:tab pos="90488" algn="l"/>
              </a:tabLst>
            </a:pPr>
            <a:endParaRPr lang="ru-RU" altLang="ru-RU" sz="2000" cap="none" spc="0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lvl="0" indent="-285750" algn="just" eaLnBrk="0" hangingPunct="0">
              <a:buFontTx/>
              <a:buChar char="-"/>
              <a:tabLst>
                <a:tab pos="90488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«КРАСНАЯ ЗВЕЗДА» </a:t>
            </a:r>
            <a:r>
              <a:rPr lang="ru-RU" altLang="ru-RU" sz="2000" cap="none" spc="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(г. Приозерск) </a:t>
            </a: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285750" lvl="0" indent="-285750" algn="just" eaLnBrk="0" hangingPunct="0">
              <a:buFontTx/>
              <a:buChar char="-"/>
              <a:tabLst>
                <a:tab pos="90488" algn="l"/>
              </a:tabLst>
            </a:pPr>
            <a:endParaRPr lang="ru-RU" altLang="ru-RU" sz="2000" cap="none" spc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Рисунок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891" y="1597167"/>
            <a:ext cx="5226627" cy="345471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3145255"/>
            <a:ext cx="7878553" cy="23428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087080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482885" y="312161"/>
            <a:ext cx="11239927" cy="6192548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dir="t" rig="threePt"/>
          </a:scene3d>
          <a:sp3d>
            <a:bevelT prst="angle"/>
          </a:sp3d>
        </p:spPr>
        <p:txBody>
          <a:bodyPr anchor="t" bIns="45720" lIns="91440" rIns="91440" rtlCol="0" tIns="45720" vert="horz">
            <a:normAutofit/>
          </a:bodyPr>
          <a:lstStyle>
            <a:lvl1pPr algn="l" defTabSz="914400" eaLnBrk="1" hangingPunct="1" latinLnBrk="0" rtl="0">
              <a:lnSpc>
                <a:spcPct val="100000"/>
              </a:lnSpc>
              <a:spcBef>
                <a:spcPct val="0"/>
              </a:spcBef>
              <a:buNone/>
              <a:defRPr b="1" baseline="0" cap="all" i="0" kern="1200" spc="300" sz="190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just" eaLnBrk="0" hangingPunct="0" lvl="0">
              <a:tabLst>
                <a:tab algn="l" pos="90488"/>
              </a:tabLst>
            </a:pP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Неоднократно </a:t>
            </a:r>
            <a:r>
              <a:rPr altLang="ru-RU" cap="none" dirty="0" lang="ru-RU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специалисты Центра, задействованные в проекте «МЫ ВМЕСТЕ», 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с целью обмена опытом </a:t>
            </a:r>
            <a:r>
              <a:rPr altLang="ru-RU" cap="none" dirty="0" lang="ru-RU" smtClean="0" spc="0" sz="20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презентовали свою работу </a:t>
            </a:r>
            <a:r>
              <a:rPr altLang="ru-RU" cap="none" dirty="0" lang="ru-RU" smtClean="0" spc="0" sz="20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34" typeface="Arial Black"/>
                <a:ea charset="0" panose="02020603050405020304" pitchFamily="18" typeface="Times New Roman"/>
                <a:cs charset="0" panose="020B0604020202020204" pitchFamily="34" typeface="Arial"/>
              </a:rPr>
              <a:t>на КОНФЕРЕНЦИЯХ И СЕМИНАРАХ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, </a:t>
            </a:r>
            <a:r>
              <a:rPr altLang="ru-RU" cap="none" dirty="0" lang="ru-RU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организованных </a:t>
            </a:r>
            <a:r>
              <a:rPr altLang="ru-RU" cap="none" dirty="0" lang="ru-RU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на базе ГБСУСО «ДДИ № 1» 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(г. СПб) и </a:t>
            </a:r>
            <a:r>
              <a:rPr altLang="ru-RU" cap="none" dirty="0" err="1" lang="ru-RU" smtClean="0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СПбГБСУСО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 </a:t>
            </a:r>
            <a:r>
              <a:rPr altLang="ru-RU" cap="none" dirty="0" lang="ru-RU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«ДДИ № 4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» (г. Павловск).</a:t>
            </a:r>
          </a:p>
          <a:p>
            <a:pPr algn="just" eaLnBrk="0" hangingPunct="0" lvl="0">
              <a:tabLst>
                <a:tab algn="l" pos="90488"/>
              </a:tabLst>
            </a:pPr>
            <a:endParaRPr altLang="ru-RU" cap="none" dirty="0" lang="ru-RU" spc="0" sz="1000">
              <a:solidFill>
                <a:schemeClr val="accent1">
                  <a:lumMod val="50000"/>
                </a:schemeClr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  <a:p>
            <a:pPr algn="just" eaLnBrk="0" hangingPunct="0" lvl="0">
              <a:tabLst>
                <a:tab algn="l" pos="90488"/>
              </a:tabLst>
            </a:pPr>
            <a:r>
              <a:rPr altLang="ru-RU" cap="none" dirty="0" lang="ru-RU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Кроме того, на базе 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ЛОГБУ «ЛО МРЦ» </a:t>
            </a:r>
            <a:r>
              <a:rPr altLang="ru-RU" cap="none" dirty="0" lang="ru-RU" spc="0" sz="20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были организованы </a:t>
            </a:r>
            <a:r>
              <a:rPr altLang="ru-RU" cap="none" dirty="0" lang="ru-RU" smtClean="0" spc="0" sz="20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B0A04020102020204" pitchFamily="34" typeface="Arial Black"/>
                <a:ea charset="0" panose="02020603050405020304" pitchFamily="18" typeface="Times New Roman"/>
                <a:cs charset="0" panose="020B0604020202020204" pitchFamily="34" typeface="Arial"/>
              </a:rPr>
              <a:t>КРУГЛЫЕ СТОЛЫ и СЕМИНАРЫ:</a:t>
            </a:r>
          </a:p>
          <a:p>
            <a:pPr algn="just" eaLnBrk="0" hangingPunct="0" indent="-176213" lvl="0" marL="446088">
              <a:buFont charset="2" panose="05000000000000000000" pitchFamily="2" typeface="Wingdings"/>
              <a:buChar char="§"/>
              <a:tabLst>
                <a:tab algn="l" pos="90488"/>
              </a:tabLst>
            </a:pPr>
            <a:r>
              <a:rPr altLang="ru-RU" cap="none" dirty="0" i="1" lang="ru-RU" smtClean="0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педагоги представляли свои методические разработки, </a:t>
            </a:r>
          </a:p>
          <a:p>
            <a:pPr algn="just" eaLnBrk="0" hangingPunct="0" indent="-176213" lvl="0" marL="446088">
              <a:buFont charset="2" panose="05000000000000000000" pitchFamily="2" typeface="Wingdings"/>
              <a:buChar char="§"/>
              <a:tabLst>
                <a:tab algn="l" pos="90488"/>
              </a:tabLst>
            </a:pPr>
            <a:r>
              <a:rPr altLang="ru-RU" cap="none" dirty="0" i="1" lang="ru-RU" smtClean="0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рассказывали о результатах использования средств АДК в коррекционно-развивающей деятельности и повседневной жизни своих воспитанников</a:t>
            </a:r>
            <a:r>
              <a:rPr altLang="ru-RU" cap="none" dirty="0" lang="ru-RU" smtClean="0" spc="0" sz="2000">
                <a:solidFill>
                  <a:schemeClr val="accent1">
                    <a:lumMod val="50000"/>
                  </a:schemeClr>
                </a:solidFill>
                <a:latin charset="0" panose="020B0604020202020204" pitchFamily="34" typeface="Arial"/>
                <a:ea charset="0" panose="02020603050405020304" pitchFamily="18" typeface="Times New Roman"/>
                <a:cs charset="0" panose="020B0604020202020204" pitchFamily="34" typeface="Arial"/>
              </a:rPr>
              <a:t>.</a:t>
            </a:r>
          </a:p>
          <a:p>
            <a:pPr algn="just" eaLnBrk="0" hangingPunct="0" lvl="0">
              <a:tabLst>
                <a:tab algn="l" pos="90488"/>
              </a:tabLst>
            </a:pPr>
            <a:r>
              <a:rPr altLang="ru-RU" dirty="0" lang="ru-RU" sz="1800">
                <a:solidFill>
                  <a:schemeClr val="tx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/>
            </a:r>
            <a:br>
              <a:rPr altLang="ru-RU" dirty="0" lang="ru-RU" sz="1800">
                <a:solidFill>
                  <a:schemeClr val="tx1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</a:br>
            <a:endParaRPr altLang="ru-RU" cap="none" dirty="0" lang="ru-RU" smtClean="0" spc="0" sz="1800">
              <a:solidFill>
                <a:schemeClr val="tx1"/>
              </a:solidFill>
              <a:latin charset="0" panose="020B0604020202020204" pitchFamily="34" typeface="Arial"/>
              <a:ea charset="0" panose="02020603050405020304" pitchFamily="18" typeface="Times New Roman"/>
              <a:cs charset="0" panose="020B0604020202020204" pitchFamily="34" typeface="Arial"/>
            </a:endParaRPr>
          </a:p>
          <a:p>
            <a:pPr algn="just" eaLnBrk="0" hangingPunct="0" lvl="0">
              <a:tabLst>
                <a:tab algn="l" pos="90488"/>
              </a:tabLst>
            </a:pPr>
            <a:endParaRPr altLang="ru-RU" cap="none" dirty="0" lang="ru-RU" spc="0" sz="1800">
              <a:solidFill>
                <a:schemeClr val="tx1"/>
              </a:solidFill>
              <a:latin charset="0" panose="020B0604020202020204" pitchFamily="34" typeface="Arial"/>
              <a:cs charset="0" panose="020B0604020202020204" pitchFamily="34" typeface="Arial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algn="ctr" dir="2700000" dist="35921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0" bIns="45720" compatLnSpc="1" lIns="91440" numCol="1" rIns="91440" tIns="45720" vert="horz" wrap="none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4"/>
          <p:cNvPicPr>
            <a:picLocks noChangeAspect="1"/>
          </p:cNvPicPr>
          <p:nvPr/>
        </p:nvPicPr>
        <p:blipFill>
          <a:blip cstate="print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493" y="3323988"/>
            <a:ext cx="3847075" cy="325156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dir="t" rig="threePt"/>
          </a:scene3d>
          <a:sp3d>
            <a:bevelT prst="cross" w="139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3"/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" r="48"/>
          <a:stretch/>
        </p:blipFill>
        <p:spPr bwMode="auto">
          <a:xfrm>
            <a:off x="7036207" y="3303440"/>
            <a:ext cx="4047155" cy="325156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dir="t" rig="threePt"/>
          </a:scene3d>
          <a:sp3d>
            <a:bevelT prst="cross" w="139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2"/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084" y="3583282"/>
            <a:ext cx="2509130" cy="2137069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174449"/>
      </p:ext>
    </p:extLst>
  </p:cSld>
  <p:clrMapOvr>
    <a:masterClrMapping/>
  </p:clrMapOvr>
  <p:transition spd="slow">
    <p:split/>
  </p:transition>
  <p:timing>
    <p:tnLst>
      <p:par>
        <p:cTn dur="indefinite" id="1" nodeType="tmRoot" restart="never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06176" y="580956"/>
            <a:ext cx="10983073" cy="4925992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just" eaLnBrk="0" hangingPunct="0">
              <a:tabLst>
                <a:tab pos="90488" algn="l"/>
              </a:tabLst>
            </a:pPr>
            <a:endParaRPr lang="ru-RU" altLang="ru-RU" sz="900" cap="none" spc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endParaRPr lang="ru-RU" altLang="ru-RU" sz="1800" cap="none" spc="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</a:t>
            </a:r>
            <a:r>
              <a:rPr lang="ru-RU" altLang="ru-RU" sz="2000" cap="none" spc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официальном сайте Центра </a:t>
            </a:r>
            <a:endParaRPr lang="ru-RU" altLang="ru-RU" sz="2000" cap="none" spc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в Интернет-ресурсах </a:t>
            </a: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размещены также </a:t>
            </a: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ИНФОРМАЦИОННЫЕ МАТЕРИАЛЫ</a:t>
            </a: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технологии альтернативной </a:t>
            </a:r>
            <a:r>
              <a:rPr lang="ru-RU" altLang="ru-RU" sz="2000" cap="none" spc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дополнительной коммуникации</a:t>
            </a:r>
            <a:r>
              <a:rPr lang="ru-RU" altLang="ru-RU" sz="2000" cap="none" spc="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endParaRPr lang="ru-RU" altLang="ru-RU" sz="2000" cap="none" spc="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ИТОГИ РЕАЛИЗАЦИИ ИННОВАЦИОННОГО </a:t>
            </a:r>
          </a:p>
          <a:p>
            <a:pPr marL="5024438" lvl="0" algn="just" eaLnBrk="0" hangingPunct="0">
              <a:lnSpc>
                <a:spcPct val="120000"/>
              </a:lnSpc>
              <a:spcBef>
                <a:spcPts val="600"/>
              </a:spcBef>
              <a:tabLst>
                <a:tab pos="5116513" algn="l"/>
              </a:tabLst>
            </a:pP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СОЦИАЛЬНОГО ПРОЕКТА </a:t>
            </a:r>
            <a:r>
              <a:rPr lang="ru-RU" altLang="ru-RU" sz="2000" cap="none" spc="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«МЫ ВМЕСТЕ</a:t>
            </a: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r>
              <a:rPr lang="ru-RU" altLang="ru-RU" sz="2000" cap="none" spc="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5383213" lvl="0" indent="-5383213" algn="just" eaLnBrk="0" hangingPunct="0">
              <a:tabLst>
                <a:tab pos="90488" algn="l"/>
              </a:tabLst>
            </a:pPr>
            <a:endParaRPr lang="ru-RU" altLang="ru-RU" sz="2000" cap="none" spc="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>
              <a:tabLst>
                <a:tab pos="90488" algn="l"/>
              </a:tabLst>
            </a:pPr>
            <a:endParaRPr lang="ru-RU" altLang="ru-RU" sz="2000" cap="none" spc="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>
              <a:tabLst>
                <a:tab pos="90488" algn="l"/>
              </a:tabLst>
            </a:pPr>
            <a:endParaRPr lang="ru-RU" altLang="ru-RU" sz="2400" cap="none" spc="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93" y="1289408"/>
            <a:ext cx="5100936" cy="355999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9412082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424665" y="308456"/>
            <a:ext cx="11328971" cy="6030697"/>
          </a:xfrm>
          <a:prstGeom prst="rect">
            <a:avLst/>
          </a:prstGeom>
          <a:solidFill>
            <a:srgbClr val="D3B5E9">
              <a:alpha val="4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1900" b="1" i="0" kern="1200" cap="all" spc="300" baseline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just" eaLnBrk="0" hangingPunct="0">
              <a:tabLst>
                <a:tab pos="90488" algn="l"/>
              </a:tabLst>
            </a:pPr>
            <a:endParaRPr lang="ru-RU" altLang="ru-RU" sz="1300" cap="none" spc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>
              <a:tabLst>
                <a:tab pos="90488" algn="l"/>
              </a:tabLst>
            </a:pPr>
            <a:endParaRPr lang="ru-RU" altLang="ru-RU" sz="2000" cap="none" spc="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>
              <a:tabLst>
                <a:tab pos="90488" algn="l"/>
              </a:tabLst>
            </a:pPr>
            <a:endParaRPr lang="ru-RU" altLang="ru-RU" sz="1200" cap="none" spc="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3300" cap="none" spc="0" dirty="0" smtClean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настоящее время 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3300" cap="none" spc="0" dirty="0" smtClean="0">
                <a:solidFill>
                  <a:srgbClr val="012B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ЛОГБУ «ЛО МРЦ» </a:t>
            </a:r>
            <a:endParaRPr lang="ru-RU" altLang="ru-RU" sz="3300" cap="none" spc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3300" u="sng" cap="none" spc="0" dirty="0" smtClean="0">
                <a:solidFill>
                  <a:srgbClr val="012B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ПРОДОЛЖАЕТ БЫТЬ ОТКРЫТЫМ 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3300" u="sng" cap="none" spc="0" dirty="0" smtClean="0">
                <a:solidFill>
                  <a:srgbClr val="012B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для ТРАНСЛЯЦИИ и РАСПРОСТРАНЕНИЯ 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3300" u="sng" cap="none" spc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СВОЕГО ПРАКТИЧЕСКОГО ОПЫТА </a:t>
            </a:r>
            <a:r>
              <a:rPr lang="ru-RU" altLang="ru-RU" sz="3300" cap="none" spc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РЕАЛИЗАЦИИ ПРОЕКТНОЙ ДЕЯТЕЛЬНОСТИ</a:t>
            </a:r>
            <a:r>
              <a:rPr lang="ru-RU" altLang="ru-RU" sz="3300" cap="none" spc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2600" cap="none" spc="0" dirty="0" smtClean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 ФОРМИРОВАНИЮ КОММУНИКАТИВНЫХ НАВЫКОВ ДЕТЕЙ, 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2600" cap="none" spc="0" dirty="0" smtClean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имеющих множественные нарушения развития, 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r>
              <a:rPr lang="ru-RU" altLang="ru-RU" sz="2600" cap="none" spc="0" dirty="0" smtClean="0">
                <a:solidFill>
                  <a:srgbClr val="0033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ИСПОЛЬЗОВАНИЕМ СРЕДСТВ АЛЬТЕРНАТИВНОЙ И ДОПОЛНИТЕЛЬНОЙ КОММУНИКАЦИИ.</a:t>
            </a:r>
          </a:p>
          <a:p>
            <a:pPr lvl="0" algn="ctr" eaLnBrk="0" hangingPunct="0">
              <a:lnSpc>
                <a:spcPct val="110000"/>
              </a:lnSpc>
              <a:spcBef>
                <a:spcPts val="600"/>
              </a:spcBef>
              <a:tabLst>
                <a:tab pos="90488" algn="l"/>
              </a:tabLst>
            </a:pPr>
            <a:endParaRPr lang="ru-RU" altLang="ru-RU" sz="3300" cap="none" spc="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412082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62580" y="370486"/>
            <a:ext cx="10994314" cy="5384855"/>
          </a:xfrm>
        </p:spPr>
        <p:txBody>
          <a:bodyPr>
            <a:normAutofit fontScale="25000" lnSpcReduction="20000"/>
          </a:bodyPr>
          <a:lstStyle/>
          <a:p>
            <a:pPr>
              <a:spcBef>
                <a:spcPts val="0"/>
              </a:spcBef>
              <a:buNone/>
            </a:pPr>
            <a:r>
              <a:rPr lang="ru-RU" altLang="ru-RU" sz="9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… и в заключении хочется сказать: </a:t>
            </a:r>
            <a:endParaRPr lang="ru-RU" altLang="ru-RU" sz="9600" b="1" i="1" spc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endParaRPr lang="ru-RU" altLang="ru-RU" sz="2600" b="1" spc="0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tham-reg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268288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rgbClr val="9402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Times New Roman" panose="02020603050405020304" pitchFamily="18" charset="0"/>
              </a:rPr>
              <a:t>Мы рады, что в результате реализации социального </a:t>
            </a:r>
            <a:r>
              <a:rPr lang="ru-RU" altLang="ru-RU" sz="9600" b="1" dirty="0" smtClean="0">
                <a:solidFill>
                  <a:srgbClr val="9402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Arial" pitchFamily="34" charset="0"/>
              </a:rPr>
              <a:t>«МЫ - ВМЕСТЕ» </a:t>
            </a:r>
            <a:r>
              <a:rPr lang="ru-RU" sz="9600" b="1" u="sng" dirty="0" smtClean="0">
                <a:solidFill>
                  <a:srgbClr val="9402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Times New Roman" panose="02020603050405020304" pitchFamily="18" charset="0"/>
              </a:rPr>
              <a:t>КАЖДЫЙ ВОСПИТАННИК нашего Центра: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endParaRPr lang="ru-RU" sz="3200" b="1" u="sng" dirty="0" smtClean="0">
              <a:solidFill>
                <a:srgbClr val="94021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892175" indent="-354013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q"/>
            </a:pPr>
            <a:r>
              <a:rPr lang="ru-RU" sz="9600" b="1" dirty="0" smtClean="0">
                <a:solidFill>
                  <a:srgbClr val="9402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Times New Roman" panose="02020603050405020304" pitchFamily="18" charset="0"/>
              </a:rPr>
              <a:t> получил и продолжает получать возможность преодолеть существующие барьеры и границы в общении, </a:t>
            </a:r>
          </a:p>
          <a:p>
            <a:pPr marL="892175" indent="-354013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3200" b="1" dirty="0" smtClean="0">
              <a:solidFill>
                <a:srgbClr val="94021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Times New Roman" panose="02020603050405020304" pitchFamily="18" charset="0"/>
            </a:endParaRPr>
          </a:p>
          <a:p>
            <a:pPr marL="892175" indent="-354013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q"/>
            </a:pPr>
            <a:r>
              <a:rPr lang="ru-RU" sz="9600" b="1" dirty="0" smtClean="0">
                <a:solidFill>
                  <a:srgbClr val="9402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Times New Roman" panose="02020603050405020304" pitchFamily="18" charset="0"/>
              </a:rPr>
              <a:t> учится социальному взаимодействию на доступном уровне с использованием современных технических средств.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q"/>
            </a:pPr>
            <a:endParaRPr lang="ru-RU" sz="7200" b="1" dirty="0" smtClean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q"/>
            </a:pPr>
            <a:endParaRPr lang="ru-RU" sz="7200" b="1" dirty="0" smtClean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q"/>
            </a:pPr>
            <a:endParaRPr lang="ru-RU" sz="6600" b="1" dirty="0" smtClean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7200" b="1" dirty="0" smtClean="0">
                <a:solidFill>
                  <a:srgbClr val="A4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6600" b="1" dirty="0" smtClean="0">
              <a:solidFill>
                <a:srgbClr val="A4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altLang="ru-RU" sz="7800" b="1" spc="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ts val="0"/>
              </a:spcBef>
              <a:buNone/>
            </a:pPr>
            <a:endParaRPr lang="ru-RU" altLang="ru-RU" sz="2800" b="1" cap="none" spc="0" dirty="0" smtClean="0">
              <a:solidFill>
                <a:srgbClr val="2674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" panose="020B0703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3195022" y="4851699"/>
            <a:ext cx="6056555" cy="1527587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94000"/>
                  <a:satMod val="103000"/>
                  <a:lumMod val="102000"/>
                </a:schemeClr>
              </a:gs>
              <a:gs pos="50000">
                <a:schemeClr val="accent1">
                  <a:shade val="100000"/>
                  <a:satMod val="110000"/>
                  <a:lumMod val="100000"/>
                </a:schemeClr>
              </a:gs>
              <a:gs pos="100000">
                <a:schemeClr val="accent1">
                  <a:shade val="78000"/>
                  <a:satMod val="120000"/>
                  <a:lumMod val="99000"/>
                </a:schemeClr>
              </a:gs>
            </a:gsLst>
            <a:lin ang="135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None/>
            </a:pPr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MingLiU-ExtB" pitchFamily="18" charset="-120"/>
                <a:cs typeface="Arial" pitchFamily="34" charset="0"/>
              </a:rPr>
              <a:t>То, что я не могу говорить, 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MingLiU-ExtB" pitchFamily="18" charset="-120"/>
                <a:cs typeface="Arial" pitchFamily="34" charset="0"/>
              </a:rPr>
              <a:t>вовсе не значит, </a:t>
            </a:r>
          </a:p>
          <a:p>
            <a:pPr algn="r">
              <a:buNone/>
            </a:pPr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MingLiU-ExtB" pitchFamily="18" charset="-120"/>
                <a:cs typeface="Arial" pitchFamily="34" charset="0"/>
              </a:rPr>
              <a:t>что мне нечего сказать!</a:t>
            </a:r>
            <a:endParaRPr lang="ru-RU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ea typeface="MingLiU-ExtB" pitchFamily="18" charset="-12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740" y="5272368"/>
            <a:ext cx="1122626" cy="9031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317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600" y="139700"/>
            <a:ext cx="11988800" cy="825500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ru-RU" sz="1400" b="1" spc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) </a:t>
            </a:r>
            <a:endParaRPr lang="ru-RU" sz="1400" b="1" spc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4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4116" y="1639867"/>
            <a:ext cx="10103767" cy="2254401"/>
          </a:xfrm>
        </p:spPr>
        <p:txBody>
          <a:bodyPr>
            <a:normAutofit fontScale="92500" lnSpcReduction="20000"/>
          </a:bodyPr>
          <a:lstStyle/>
          <a:p>
            <a:pPr algn="ctr">
              <a:spcBef>
                <a:spcPts val="0"/>
              </a:spcBef>
            </a:pPr>
            <a:r>
              <a:rPr lang="ru-RU" altLang="ru-RU" sz="8000" b="0" spc="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БЛАГОДАРИМ </a:t>
            </a:r>
          </a:p>
          <a:p>
            <a:pPr algn="ctr">
              <a:lnSpc>
                <a:spcPct val="110000"/>
              </a:lnSpc>
              <a:spcBef>
                <a:spcPts val="1200"/>
              </a:spcBef>
            </a:pPr>
            <a:r>
              <a:rPr lang="ru-RU" altLang="ru-RU" sz="8000" b="0" spc="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ЗА ВНИМАНИЕ!</a:t>
            </a:r>
            <a:r>
              <a:rPr lang="ru-RU" altLang="ru-RU" sz="8000" b="1" spc="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ts val="0"/>
              </a:spcBef>
            </a:pPr>
            <a:endParaRPr lang="ru-RU" altLang="ru-RU" sz="2800" b="1" cap="none" spc="0" dirty="0" smtClean="0">
              <a:solidFill>
                <a:srgbClr val="2674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" panose="020B07030201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10265</TotalTime>
  <Words>2226</Words>
  <Application>Microsoft Office PowerPoint</Application>
  <PresentationFormat>Широкоэкранный</PresentationFormat>
  <Paragraphs>564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54" baseType="lpstr">
      <vt:lpstr>MingLiU-ExtB</vt:lpstr>
      <vt:lpstr>Arial</vt:lpstr>
      <vt:lpstr>Arial Black</vt:lpstr>
      <vt:lpstr>Calibri</vt:lpstr>
      <vt:lpstr>Corbel</vt:lpstr>
      <vt:lpstr>Courier New</vt:lpstr>
      <vt:lpstr>DilleniaUPC</vt:lpstr>
      <vt:lpstr>Franklin Gothic Demi</vt:lpstr>
      <vt:lpstr>Franklin Gothic Demi Cond</vt:lpstr>
      <vt:lpstr>Georgia</vt:lpstr>
      <vt:lpstr>Gill Sans MT</vt:lpstr>
      <vt:lpstr>gotham-reg</vt:lpstr>
      <vt:lpstr>Impact</vt:lpstr>
      <vt:lpstr>Tahoma</vt:lpstr>
      <vt:lpstr>Times New Roman</vt:lpstr>
      <vt:lpstr>Verdana</vt:lpstr>
      <vt:lpstr>Wingdings</vt:lpstr>
      <vt:lpstr>Wingdings 3</vt:lpstr>
      <vt:lpstr>Badge</vt:lpstr>
      <vt:lpstr>Ленинградское областное государственное бюджетное учреждение  «Ленинградский областной многопрофильный реабилитационный центр для детей-инвалидов» (ЛОГБУ «ЛО МРЦ»)</vt:lpstr>
      <vt:lpstr>В 2019 году ЛОГБУ «ЛО МРЦ» получило грант ФОНДА ПОДДЕРЖКИ ДЕТЕЙ,  НАХОДЯЩИХСЯ В ТРУДНОЙ ЖИЗНЕННОЙ СИТУАЦИИ,  в рамках программы «Право быть равным» на реализацию  инновационного социального проекта «МЫ ВМЕСТЕ».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АКТУАЛЬНОСТЬ ПРОЕКТА «МЫ ВМЕСТЕ» и ЗНАЧЕНИЕ АДК</vt:lpstr>
      <vt:lpstr>Презентация PowerPoint</vt:lpstr>
      <vt:lpstr>Презентация PowerPoint</vt:lpstr>
      <vt:lpstr>МЕТОДИКА 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)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Ленинградское областное государственное бюджетное учреждение  «Ленинградский областной многопрофильный  реабилитационный центр для детей-инвалидов»</dc:title>
  <dc:creator>User</dc:creator>
  <cp:lastModifiedBy>ЛО МРЦ</cp:lastModifiedBy>
  <cp:revision>313</cp:revision>
  <cp:lastPrinted>2021-08-11T12:51:09Z</cp:lastPrinted>
  <dcterms:created xsi:type="dcterms:W3CDTF">2019-11-05T11:50:33Z</dcterms:created>
  <dcterms:modified xsi:type="dcterms:W3CDTF">2021-12-24T09:51:45Z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2928159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S9.1.2</vt:lpwstr>
  </property>
</Properties>
</file>